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2" r:id="rId2"/>
    <p:sldId id="264" r:id="rId3"/>
    <p:sldId id="266" r:id="rId4"/>
    <p:sldId id="269" r:id="rId5"/>
    <p:sldId id="281" r:id="rId6"/>
    <p:sldId id="267" r:id="rId7"/>
    <p:sldId id="292" r:id="rId8"/>
    <p:sldId id="280" r:id="rId9"/>
    <p:sldId id="279" r:id="rId10"/>
    <p:sldId id="273" r:id="rId11"/>
    <p:sldId id="270" r:id="rId12"/>
    <p:sldId id="282" r:id="rId13"/>
    <p:sldId id="284" r:id="rId14"/>
    <p:sldId id="285" r:id="rId15"/>
    <p:sldId id="274" r:id="rId16"/>
    <p:sldId id="277" r:id="rId17"/>
    <p:sldId id="289" r:id="rId18"/>
    <p:sldId id="287" r:id="rId19"/>
    <p:sldId id="286" r:id="rId20"/>
    <p:sldId id="291" r:id="rId21"/>
    <p:sldId id="290" r:id="rId22"/>
  </p:sldIdLst>
  <p:sldSz cx="12192000" cy="6858000"/>
  <p:notesSz cx="6888163" cy="100187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456B2C"/>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595"/>
  </p:normalViewPr>
  <p:slideViewPr>
    <p:cSldViewPr snapToGrid="0">
      <p:cViewPr varScale="1">
        <p:scale>
          <a:sx n="60" d="100"/>
          <a:sy n="60" d="100"/>
        </p:scale>
        <p:origin x="7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F945C-B567-4EB2-9D5D-928BF2DE361C}" type="doc">
      <dgm:prSet loTypeId="urn:microsoft.com/office/officeart/2005/8/layout/hList1" loCatId="list" qsTypeId="urn:microsoft.com/office/officeart/2005/8/quickstyle/simple1" qsCatId="simple" csTypeId="urn:microsoft.com/office/officeart/2005/8/colors/accent6_2" csCatId="accent6" phldr="1"/>
      <dgm:spPr/>
      <dgm:t>
        <a:bodyPr/>
        <a:lstStyle/>
        <a:p>
          <a:endParaRPr lang="it-IT"/>
        </a:p>
      </dgm:t>
    </dgm:pt>
    <dgm:pt modelId="{267CD586-331D-47CC-A030-EB1D16B1DDF0}">
      <dgm:prSet phldrT="[Testo]"/>
      <dgm:spPr/>
      <dgm:t>
        <a:bodyPr/>
        <a:lstStyle/>
        <a:p>
          <a:r>
            <a:rPr lang="it-IT" dirty="0"/>
            <a:t>RECUPERO PATRIMONIO EDILIZIO</a:t>
          </a:r>
        </a:p>
      </dgm:t>
    </dgm:pt>
    <dgm:pt modelId="{BFF14F16-D5BD-498F-8FF2-20C64B6BB49E}" type="parTrans" cxnId="{5A5B15BB-3CD7-483B-99AE-2A514C3CBC72}">
      <dgm:prSet/>
      <dgm:spPr/>
      <dgm:t>
        <a:bodyPr/>
        <a:lstStyle/>
        <a:p>
          <a:endParaRPr lang="it-IT"/>
        </a:p>
      </dgm:t>
    </dgm:pt>
    <dgm:pt modelId="{736C8822-93F9-49F6-B231-76BD28B28F76}" type="sibTrans" cxnId="{5A5B15BB-3CD7-483B-99AE-2A514C3CBC72}">
      <dgm:prSet/>
      <dgm:spPr/>
      <dgm:t>
        <a:bodyPr/>
        <a:lstStyle/>
        <a:p>
          <a:endParaRPr lang="it-IT"/>
        </a:p>
      </dgm:t>
    </dgm:pt>
    <dgm:pt modelId="{0C71C6E5-146E-498A-A490-09D69B420E93}">
      <dgm:prSet phldrT="[Testo]"/>
      <dgm:spPr/>
      <dgm:t>
        <a:bodyPr/>
        <a:lstStyle/>
        <a:p>
          <a:pPr>
            <a:buFont typeface="Symbol" panose="05050102010706020507" pitchFamily="18" charset="2"/>
            <a:buChar char=""/>
          </a:pPr>
          <a:r>
            <a:rPr lang="it-IT" dirty="0"/>
            <a:t>recupero (più che espansione) del patrimonio edilizio</a:t>
          </a:r>
        </a:p>
      </dgm:t>
    </dgm:pt>
    <dgm:pt modelId="{A5159C99-C155-4056-8EEF-267737BE7495}" type="parTrans" cxnId="{BDE57BC1-7253-4F63-B2DD-4FB789264EE0}">
      <dgm:prSet/>
      <dgm:spPr/>
      <dgm:t>
        <a:bodyPr/>
        <a:lstStyle/>
        <a:p>
          <a:endParaRPr lang="it-IT"/>
        </a:p>
      </dgm:t>
    </dgm:pt>
    <dgm:pt modelId="{F8C059BD-DAA5-4F33-B5CF-4DB0FD6EA4A4}" type="sibTrans" cxnId="{BDE57BC1-7253-4F63-B2DD-4FB789264EE0}">
      <dgm:prSet/>
      <dgm:spPr/>
      <dgm:t>
        <a:bodyPr/>
        <a:lstStyle/>
        <a:p>
          <a:endParaRPr lang="it-IT"/>
        </a:p>
      </dgm:t>
    </dgm:pt>
    <dgm:pt modelId="{342FCEA6-7043-4472-B62E-956D82030B54}">
      <dgm:prSet phldrT="[Testo]"/>
      <dgm:spPr/>
      <dgm:t>
        <a:bodyPr/>
        <a:lstStyle/>
        <a:p>
          <a:r>
            <a:rPr lang="it-IT" dirty="0"/>
            <a:t>LIEVI DIFFORMITA’</a:t>
          </a:r>
        </a:p>
      </dgm:t>
    </dgm:pt>
    <dgm:pt modelId="{5CF74248-A376-41D6-BEF4-3D9D1B722E88}" type="parTrans" cxnId="{C7302DD6-0335-4B2F-9B27-C4D023EA5307}">
      <dgm:prSet/>
      <dgm:spPr/>
      <dgm:t>
        <a:bodyPr/>
        <a:lstStyle/>
        <a:p>
          <a:endParaRPr lang="it-IT"/>
        </a:p>
      </dgm:t>
    </dgm:pt>
    <dgm:pt modelId="{DB7CA2C7-096D-4A7E-BC33-006E70B1B380}" type="sibTrans" cxnId="{C7302DD6-0335-4B2F-9B27-C4D023EA5307}">
      <dgm:prSet/>
      <dgm:spPr/>
      <dgm:t>
        <a:bodyPr/>
        <a:lstStyle/>
        <a:p>
          <a:endParaRPr lang="it-IT"/>
        </a:p>
      </dgm:t>
    </dgm:pt>
    <dgm:pt modelId="{BF8BC422-9797-4109-ABD5-1B5863A18997}">
      <dgm:prSet phldrT="[Testo]"/>
      <dgm:spPr/>
      <dgm:t>
        <a:bodyPr/>
        <a:lstStyle/>
        <a:p>
          <a:r>
            <a:rPr lang="it-IT" dirty="0"/>
            <a:t>immobili o unità immobiliari spesso risalenti, presenza di “lievi” difformità che la normativa vigente non consente di sanare e che ostacolano la realizzazione di interventi di manutenzione anche ordinaria, limitandone la commerciabilità</a:t>
          </a:r>
        </a:p>
      </dgm:t>
    </dgm:pt>
    <dgm:pt modelId="{8475D1C0-3437-475A-B04F-4B26B9881696}" type="parTrans" cxnId="{6713FA76-88CB-436C-8964-80FFBEBBA70E}">
      <dgm:prSet/>
      <dgm:spPr/>
      <dgm:t>
        <a:bodyPr/>
        <a:lstStyle/>
        <a:p>
          <a:endParaRPr lang="it-IT"/>
        </a:p>
      </dgm:t>
    </dgm:pt>
    <dgm:pt modelId="{BB1E9DFB-3C6F-4106-917D-28F522894030}" type="sibTrans" cxnId="{6713FA76-88CB-436C-8964-80FFBEBBA70E}">
      <dgm:prSet/>
      <dgm:spPr/>
      <dgm:t>
        <a:bodyPr/>
        <a:lstStyle/>
        <a:p>
          <a:endParaRPr lang="it-IT"/>
        </a:p>
      </dgm:t>
    </dgm:pt>
    <dgm:pt modelId="{4F0FC528-6C7D-4A63-8649-02C201045C5D}">
      <dgm:prSet phldrT="[Testo]"/>
      <dgm:spPr/>
      <dgm:t>
        <a:bodyPr/>
        <a:lstStyle/>
        <a:p>
          <a:r>
            <a:rPr lang="it-IT" dirty="0"/>
            <a:t>SEMPLIFICAZIONE</a:t>
          </a:r>
        </a:p>
      </dgm:t>
    </dgm:pt>
    <dgm:pt modelId="{B3C87E3B-7103-4CCB-850D-8F022ADF09A0}" type="parTrans" cxnId="{0DBF5449-B1A5-44B9-B346-6BF2451171AE}">
      <dgm:prSet/>
      <dgm:spPr/>
      <dgm:t>
        <a:bodyPr/>
        <a:lstStyle/>
        <a:p>
          <a:endParaRPr lang="it-IT"/>
        </a:p>
      </dgm:t>
    </dgm:pt>
    <dgm:pt modelId="{D37376DB-B1D1-4A61-ADA1-1F37ACECAA04}" type="sibTrans" cxnId="{0DBF5449-B1A5-44B9-B346-6BF2451171AE}">
      <dgm:prSet/>
      <dgm:spPr/>
      <dgm:t>
        <a:bodyPr/>
        <a:lstStyle/>
        <a:p>
          <a:endParaRPr lang="it-IT"/>
        </a:p>
      </dgm:t>
    </dgm:pt>
    <dgm:pt modelId="{A5E9B420-4E2D-47F8-8317-088A289443BE}">
      <dgm:prSet/>
      <dgm:spPr/>
      <dgm:t>
        <a:bodyPr/>
        <a:lstStyle/>
        <a:p>
          <a:r>
            <a:rPr lang="it-IT" dirty="0"/>
            <a:t>aggravio amministrativo a carico degli uffici delle amministrazioni comunali competenti che, a causa della frammentarietà della disciplina di settore, non riescono a fornire risposte in tempi certi alle richieste di accertamento dello stato legittimo</a:t>
          </a:r>
        </a:p>
      </dgm:t>
    </dgm:pt>
    <dgm:pt modelId="{03C7D1E5-CFB8-4EF5-A442-64C32CABA763}" type="parTrans" cxnId="{FB672962-1EEA-4A44-8CDB-75D6388839BB}">
      <dgm:prSet/>
      <dgm:spPr/>
      <dgm:t>
        <a:bodyPr/>
        <a:lstStyle/>
        <a:p>
          <a:endParaRPr lang="it-IT"/>
        </a:p>
      </dgm:t>
    </dgm:pt>
    <dgm:pt modelId="{852A1771-6FD5-41F8-B455-DED589409920}" type="sibTrans" cxnId="{FB672962-1EEA-4A44-8CDB-75D6388839BB}">
      <dgm:prSet/>
      <dgm:spPr/>
      <dgm:t>
        <a:bodyPr/>
        <a:lstStyle/>
        <a:p>
          <a:endParaRPr lang="it-IT"/>
        </a:p>
      </dgm:t>
    </dgm:pt>
    <dgm:pt modelId="{898F2555-4C50-4137-A435-5887EFADE89A}">
      <dgm:prSet phldrT="[Testo]"/>
      <dgm:spPr/>
      <dgm:t>
        <a:bodyPr/>
        <a:lstStyle/>
        <a:p>
          <a:pPr>
            <a:buFont typeface="Symbol" panose="05050102010706020507" pitchFamily="18" charset="2"/>
            <a:buChar char=""/>
          </a:pPr>
          <a:r>
            <a:rPr lang="it-IT" dirty="0"/>
            <a:t>rigenerazione urbana </a:t>
          </a:r>
        </a:p>
      </dgm:t>
    </dgm:pt>
    <dgm:pt modelId="{1AFE5D37-19C0-4C5C-870A-9DC200F7FD5B}" type="parTrans" cxnId="{59A43DA6-8582-43AA-B8B0-DD8295CD1043}">
      <dgm:prSet/>
      <dgm:spPr/>
      <dgm:t>
        <a:bodyPr/>
        <a:lstStyle/>
        <a:p>
          <a:endParaRPr lang="it-IT"/>
        </a:p>
      </dgm:t>
    </dgm:pt>
    <dgm:pt modelId="{EDE4D966-72B6-47A4-88FB-1F776D6D23B6}" type="sibTrans" cxnId="{59A43DA6-8582-43AA-B8B0-DD8295CD1043}">
      <dgm:prSet/>
      <dgm:spPr/>
      <dgm:t>
        <a:bodyPr/>
        <a:lstStyle/>
        <a:p>
          <a:endParaRPr lang="it-IT"/>
        </a:p>
      </dgm:t>
    </dgm:pt>
    <dgm:pt modelId="{CB20EF5C-B8FE-4D0A-9271-6FFF96B6DCBE}">
      <dgm:prSet phldrT="[Testo]"/>
      <dgm:spPr/>
      <dgm:t>
        <a:bodyPr/>
        <a:lstStyle/>
        <a:p>
          <a:pPr>
            <a:buFont typeface="Symbol" panose="05050102010706020507" pitchFamily="18" charset="2"/>
            <a:buChar char=""/>
          </a:pPr>
          <a:r>
            <a:rPr lang="it-IT" dirty="0"/>
            <a:t>efficientamento energetico </a:t>
          </a:r>
        </a:p>
      </dgm:t>
    </dgm:pt>
    <dgm:pt modelId="{A468608D-3729-4782-BEE5-A09CC937A75C}" type="parTrans" cxnId="{D307E9C5-DE2E-42E3-8485-92C6786CD086}">
      <dgm:prSet/>
      <dgm:spPr/>
      <dgm:t>
        <a:bodyPr/>
        <a:lstStyle/>
        <a:p>
          <a:endParaRPr lang="it-IT"/>
        </a:p>
      </dgm:t>
    </dgm:pt>
    <dgm:pt modelId="{46BA3CD0-17B5-41D7-8F5A-A18F8D5F9C77}" type="sibTrans" cxnId="{D307E9C5-DE2E-42E3-8485-92C6786CD086}">
      <dgm:prSet/>
      <dgm:spPr/>
      <dgm:t>
        <a:bodyPr/>
        <a:lstStyle/>
        <a:p>
          <a:endParaRPr lang="it-IT"/>
        </a:p>
      </dgm:t>
    </dgm:pt>
    <dgm:pt modelId="{EF875681-C0AD-4787-B572-C283C402BCC1}" type="pres">
      <dgm:prSet presAssocID="{CA6F945C-B567-4EB2-9D5D-928BF2DE361C}" presName="Name0" presStyleCnt="0">
        <dgm:presLayoutVars>
          <dgm:dir/>
          <dgm:animLvl val="lvl"/>
          <dgm:resizeHandles val="exact"/>
        </dgm:presLayoutVars>
      </dgm:prSet>
      <dgm:spPr/>
    </dgm:pt>
    <dgm:pt modelId="{38189C83-B9E1-4886-AF8B-71FD7854DDF7}" type="pres">
      <dgm:prSet presAssocID="{267CD586-331D-47CC-A030-EB1D16B1DDF0}" presName="composite" presStyleCnt="0"/>
      <dgm:spPr/>
    </dgm:pt>
    <dgm:pt modelId="{6B43982F-4299-4878-9D16-0CA5ABF9C5C0}" type="pres">
      <dgm:prSet presAssocID="{267CD586-331D-47CC-A030-EB1D16B1DDF0}" presName="parTx" presStyleLbl="alignNode1" presStyleIdx="0" presStyleCnt="3">
        <dgm:presLayoutVars>
          <dgm:chMax val="0"/>
          <dgm:chPref val="0"/>
          <dgm:bulletEnabled val="1"/>
        </dgm:presLayoutVars>
      </dgm:prSet>
      <dgm:spPr/>
    </dgm:pt>
    <dgm:pt modelId="{54444CED-0E95-4B4A-A37A-759E549E9859}" type="pres">
      <dgm:prSet presAssocID="{267CD586-331D-47CC-A030-EB1D16B1DDF0}" presName="desTx" presStyleLbl="alignAccFollowNode1" presStyleIdx="0" presStyleCnt="3">
        <dgm:presLayoutVars>
          <dgm:bulletEnabled val="1"/>
        </dgm:presLayoutVars>
      </dgm:prSet>
      <dgm:spPr/>
    </dgm:pt>
    <dgm:pt modelId="{8FD3393E-F6BF-4CA2-9C01-B73B2ABF7A59}" type="pres">
      <dgm:prSet presAssocID="{736C8822-93F9-49F6-B231-76BD28B28F76}" presName="space" presStyleCnt="0"/>
      <dgm:spPr/>
    </dgm:pt>
    <dgm:pt modelId="{1E45CCE3-0E04-417C-8628-C32E25ADCAE1}" type="pres">
      <dgm:prSet presAssocID="{342FCEA6-7043-4472-B62E-956D82030B54}" presName="composite" presStyleCnt="0"/>
      <dgm:spPr/>
    </dgm:pt>
    <dgm:pt modelId="{5AD20ED5-C543-4D92-B01A-FF6778E7F071}" type="pres">
      <dgm:prSet presAssocID="{342FCEA6-7043-4472-B62E-956D82030B54}" presName="parTx" presStyleLbl="alignNode1" presStyleIdx="1" presStyleCnt="3">
        <dgm:presLayoutVars>
          <dgm:chMax val="0"/>
          <dgm:chPref val="0"/>
          <dgm:bulletEnabled val="1"/>
        </dgm:presLayoutVars>
      </dgm:prSet>
      <dgm:spPr/>
    </dgm:pt>
    <dgm:pt modelId="{F2650F54-8F34-49FE-BBE2-55C3C6C62766}" type="pres">
      <dgm:prSet presAssocID="{342FCEA6-7043-4472-B62E-956D82030B54}" presName="desTx" presStyleLbl="alignAccFollowNode1" presStyleIdx="1" presStyleCnt="3">
        <dgm:presLayoutVars>
          <dgm:bulletEnabled val="1"/>
        </dgm:presLayoutVars>
      </dgm:prSet>
      <dgm:spPr/>
    </dgm:pt>
    <dgm:pt modelId="{D967A3F9-52C1-4E17-AC6C-5C5007A4321F}" type="pres">
      <dgm:prSet presAssocID="{DB7CA2C7-096D-4A7E-BC33-006E70B1B380}" presName="space" presStyleCnt="0"/>
      <dgm:spPr/>
    </dgm:pt>
    <dgm:pt modelId="{295D006F-4F8C-44D2-93AB-61DD4F4E57A8}" type="pres">
      <dgm:prSet presAssocID="{4F0FC528-6C7D-4A63-8649-02C201045C5D}" presName="composite" presStyleCnt="0"/>
      <dgm:spPr/>
    </dgm:pt>
    <dgm:pt modelId="{BF2C6CAD-8869-4D65-A730-C167C0E7A62D}" type="pres">
      <dgm:prSet presAssocID="{4F0FC528-6C7D-4A63-8649-02C201045C5D}" presName="parTx" presStyleLbl="alignNode1" presStyleIdx="2" presStyleCnt="3">
        <dgm:presLayoutVars>
          <dgm:chMax val="0"/>
          <dgm:chPref val="0"/>
          <dgm:bulletEnabled val="1"/>
        </dgm:presLayoutVars>
      </dgm:prSet>
      <dgm:spPr/>
    </dgm:pt>
    <dgm:pt modelId="{DAC25A29-C397-494D-91A2-62269F4DCCFC}" type="pres">
      <dgm:prSet presAssocID="{4F0FC528-6C7D-4A63-8649-02C201045C5D}" presName="desTx" presStyleLbl="alignAccFollowNode1" presStyleIdx="2" presStyleCnt="3">
        <dgm:presLayoutVars>
          <dgm:bulletEnabled val="1"/>
        </dgm:presLayoutVars>
      </dgm:prSet>
      <dgm:spPr/>
    </dgm:pt>
  </dgm:ptLst>
  <dgm:cxnLst>
    <dgm:cxn modelId="{FB672962-1EEA-4A44-8CDB-75D6388839BB}" srcId="{4F0FC528-6C7D-4A63-8649-02C201045C5D}" destId="{A5E9B420-4E2D-47F8-8317-088A289443BE}" srcOrd="0" destOrd="0" parTransId="{03C7D1E5-CFB8-4EF5-A442-64C32CABA763}" sibTransId="{852A1771-6FD5-41F8-B455-DED589409920}"/>
    <dgm:cxn modelId="{0DBF5449-B1A5-44B9-B346-6BF2451171AE}" srcId="{CA6F945C-B567-4EB2-9D5D-928BF2DE361C}" destId="{4F0FC528-6C7D-4A63-8649-02C201045C5D}" srcOrd="2" destOrd="0" parTransId="{B3C87E3B-7103-4CCB-850D-8F022ADF09A0}" sibTransId="{D37376DB-B1D1-4A61-ADA1-1F37ACECAA04}"/>
    <dgm:cxn modelId="{D568466A-696D-42BA-BC45-C18053F66C8F}" type="presOf" srcId="{0C71C6E5-146E-498A-A490-09D69B420E93}" destId="{54444CED-0E95-4B4A-A37A-759E549E9859}" srcOrd="0" destOrd="0" presId="urn:microsoft.com/office/officeart/2005/8/layout/hList1"/>
    <dgm:cxn modelId="{F9B4726A-F90A-461D-9C01-314F46842F86}" type="presOf" srcId="{4F0FC528-6C7D-4A63-8649-02C201045C5D}" destId="{BF2C6CAD-8869-4D65-A730-C167C0E7A62D}" srcOrd="0" destOrd="0" presId="urn:microsoft.com/office/officeart/2005/8/layout/hList1"/>
    <dgm:cxn modelId="{2ABAD84D-61B0-40D0-B75D-5F3C99B0EAC5}" type="presOf" srcId="{BF8BC422-9797-4109-ABD5-1B5863A18997}" destId="{F2650F54-8F34-49FE-BBE2-55C3C6C62766}" srcOrd="0" destOrd="0" presId="urn:microsoft.com/office/officeart/2005/8/layout/hList1"/>
    <dgm:cxn modelId="{6713FA76-88CB-436C-8964-80FFBEBBA70E}" srcId="{342FCEA6-7043-4472-B62E-956D82030B54}" destId="{BF8BC422-9797-4109-ABD5-1B5863A18997}" srcOrd="0" destOrd="0" parTransId="{8475D1C0-3437-475A-B04F-4B26B9881696}" sibTransId="{BB1E9DFB-3C6F-4106-917D-28F522894030}"/>
    <dgm:cxn modelId="{061A5095-6E1A-4E65-BDCF-4BF9B53EA705}" type="presOf" srcId="{A5E9B420-4E2D-47F8-8317-088A289443BE}" destId="{DAC25A29-C397-494D-91A2-62269F4DCCFC}" srcOrd="0" destOrd="0" presId="urn:microsoft.com/office/officeart/2005/8/layout/hList1"/>
    <dgm:cxn modelId="{7EF14C97-7D73-44F0-AB29-C41C8799E0A7}" type="presOf" srcId="{CB20EF5C-B8FE-4D0A-9271-6FFF96B6DCBE}" destId="{54444CED-0E95-4B4A-A37A-759E549E9859}" srcOrd="0" destOrd="2" presId="urn:microsoft.com/office/officeart/2005/8/layout/hList1"/>
    <dgm:cxn modelId="{D3E96199-4273-4416-9766-171DE2702773}" type="presOf" srcId="{342FCEA6-7043-4472-B62E-956D82030B54}" destId="{5AD20ED5-C543-4D92-B01A-FF6778E7F071}" srcOrd="0" destOrd="0" presId="urn:microsoft.com/office/officeart/2005/8/layout/hList1"/>
    <dgm:cxn modelId="{59A43DA6-8582-43AA-B8B0-DD8295CD1043}" srcId="{267CD586-331D-47CC-A030-EB1D16B1DDF0}" destId="{898F2555-4C50-4137-A435-5887EFADE89A}" srcOrd="1" destOrd="0" parTransId="{1AFE5D37-19C0-4C5C-870A-9DC200F7FD5B}" sibTransId="{EDE4D966-72B6-47A4-88FB-1F776D6D23B6}"/>
    <dgm:cxn modelId="{915336A8-9121-450B-AD2B-297FF1C46694}" type="presOf" srcId="{CA6F945C-B567-4EB2-9D5D-928BF2DE361C}" destId="{EF875681-C0AD-4787-B572-C283C402BCC1}" srcOrd="0" destOrd="0" presId="urn:microsoft.com/office/officeart/2005/8/layout/hList1"/>
    <dgm:cxn modelId="{408D3BB1-A378-4429-AD89-10A2D8D13EE1}" type="presOf" srcId="{898F2555-4C50-4137-A435-5887EFADE89A}" destId="{54444CED-0E95-4B4A-A37A-759E549E9859}" srcOrd="0" destOrd="1" presId="urn:microsoft.com/office/officeart/2005/8/layout/hList1"/>
    <dgm:cxn modelId="{5A5B15BB-3CD7-483B-99AE-2A514C3CBC72}" srcId="{CA6F945C-B567-4EB2-9D5D-928BF2DE361C}" destId="{267CD586-331D-47CC-A030-EB1D16B1DDF0}" srcOrd="0" destOrd="0" parTransId="{BFF14F16-D5BD-498F-8FF2-20C64B6BB49E}" sibTransId="{736C8822-93F9-49F6-B231-76BD28B28F76}"/>
    <dgm:cxn modelId="{BDE57BC1-7253-4F63-B2DD-4FB789264EE0}" srcId="{267CD586-331D-47CC-A030-EB1D16B1DDF0}" destId="{0C71C6E5-146E-498A-A490-09D69B420E93}" srcOrd="0" destOrd="0" parTransId="{A5159C99-C155-4056-8EEF-267737BE7495}" sibTransId="{F8C059BD-DAA5-4F33-B5CF-4DB0FD6EA4A4}"/>
    <dgm:cxn modelId="{D307E9C5-DE2E-42E3-8485-92C6786CD086}" srcId="{267CD586-331D-47CC-A030-EB1D16B1DDF0}" destId="{CB20EF5C-B8FE-4D0A-9271-6FFF96B6DCBE}" srcOrd="2" destOrd="0" parTransId="{A468608D-3729-4782-BEE5-A09CC937A75C}" sibTransId="{46BA3CD0-17B5-41D7-8F5A-A18F8D5F9C77}"/>
    <dgm:cxn modelId="{F38DC1CC-20FC-457A-880C-A31F99F654F3}" type="presOf" srcId="{267CD586-331D-47CC-A030-EB1D16B1DDF0}" destId="{6B43982F-4299-4878-9D16-0CA5ABF9C5C0}" srcOrd="0" destOrd="0" presId="urn:microsoft.com/office/officeart/2005/8/layout/hList1"/>
    <dgm:cxn modelId="{C7302DD6-0335-4B2F-9B27-C4D023EA5307}" srcId="{CA6F945C-B567-4EB2-9D5D-928BF2DE361C}" destId="{342FCEA6-7043-4472-B62E-956D82030B54}" srcOrd="1" destOrd="0" parTransId="{5CF74248-A376-41D6-BEF4-3D9D1B722E88}" sibTransId="{DB7CA2C7-096D-4A7E-BC33-006E70B1B380}"/>
    <dgm:cxn modelId="{2E602086-22B1-4898-A98C-D347BD9FD770}" type="presParOf" srcId="{EF875681-C0AD-4787-B572-C283C402BCC1}" destId="{38189C83-B9E1-4886-AF8B-71FD7854DDF7}" srcOrd="0" destOrd="0" presId="urn:microsoft.com/office/officeart/2005/8/layout/hList1"/>
    <dgm:cxn modelId="{CEF9501B-1A91-4D7B-85E7-20E4333C0947}" type="presParOf" srcId="{38189C83-B9E1-4886-AF8B-71FD7854DDF7}" destId="{6B43982F-4299-4878-9D16-0CA5ABF9C5C0}" srcOrd="0" destOrd="0" presId="urn:microsoft.com/office/officeart/2005/8/layout/hList1"/>
    <dgm:cxn modelId="{E1E1C4C4-746B-4C9D-B20D-E34FB1C05E69}" type="presParOf" srcId="{38189C83-B9E1-4886-AF8B-71FD7854DDF7}" destId="{54444CED-0E95-4B4A-A37A-759E549E9859}" srcOrd="1" destOrd="0" presId="urn:microsoft.com/office/officeart/2005/8/layout/hList1"/>
    <dgm:cxn modelId="{189A3F28-3A57-4051-AE4E-8B83545F8416}" type="presParOf" srcId="{EF875681-C0AD-4787-B572-C283C402BCC1}" destId="{8FD3393E-F6BF-4CA2-9C01-B73B2ABF7A59}" srcOrd="1" destOrd="0" presId="urn:microsoft.com/office/officeart/2005/8/layout/hList1"/>
    <dgm:cxn modelId="{A71617A4-DECA-493E-B735-A886125BCE58}" type="presParOf" srcId="{EF875681-C0AD-4787-B572-C283C402BCC1}" destId="{1E45CCE3-0E04-417C-8628-C32E25ADCAE1}" srcOrd="2" destOrd="0" presId="urn:microsoft.com/office/officeart/2005/8/layout/hList1"/>
    <dgm:cxn modelId="{2D7DB9FD-AB38-4809-A849-D9E9DC24645D}" type="presParOf" srcId="{1E45CCE3-0E04-417C-8628-C32E25ADCAE1}" destId="{5AD20ED5-C543-4D92-B01A-FF6778E7F071}" srcOrd="0" destOrd="0" presId="urn:microsoft.com/office/officeart/2005/8/layout/hList1"/>
    <dgm:cxn modelId="{0602EC3F-CC8D-4ACE-8548-2BD6761B27F3}" type="presParOf" srcId="{1E45CCE3-0E04-417C-8628-C32E25ADCAE1}" destId="{F2650F54-8F34-49FE-BBE2-55C3C6C62766}" srcOrd="1" destOrd="0" presId="urn:microsoft.com/office/officeart/2005/8/layout/hList1"/>
    <dgm:cxn modelId="{B08C3B16-6F50-464B-91BA-7BB4C92234E7}" type="presParOf" srcId="{EF875681-C0AD-4787-B572-C283C402BCC1}" destId="{D967A3F9-52C1-4E17-AC6C-5C5007A4321F}" srcOrd="3" destOrd="0" presId="urn:microsoft.com/office/officeart/2005/8/layout/hList1"/>
    <dgm:cxn modelId="{781BB157-90C2-4BC7-A1BF-C270FBB25580}" type="presParOf" srcId="{EF875681-C0AD-4787-B572-C283C402BCC1}" destId="{295D006F-4F8C-44D2-93AB-61DD4F4E57A8}" srcOrd="4" destOrd="0" presId="urn:microsoft.com/office/officeart/2005/8/layout/hList1"/>
    <dgm:cxn modelId="{57A15381-34FC-42DB-8A45-190BCD418905}" type="presParOf" srcId="{295D006F-4F8C-44D2-93AB-61DD4F4E57A8}" destId="{BF2C6CAD-8869-4D65-A730-C167C0E7A62D}" srcOrd="0" destOrd="0" presId="urn:microsoft.com/office/officeart/2005/8/layout/hList1"/>
    <dgm:cxn modelId="{61B0EC2C-FE79-4909-88C7-A8752015A25D}" type="presParOf" srcId="{295D006F-4F8C-44D2-93AB-61DD4F4E57A8}" destId="{DAC25A29-C397-494D-91A2-62269F4DCCF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174755-42E0-4C41-BD14-B33A1EA27E85}" type="doc">
      <dgm:prSet loTypeId="urn:microsoft.com/office/officeart/2009/3/layout/IncreasingArrowsProcess" loCatId="process" qsTypeId="urn:microsoft.com/office/officeart/2005/8/quickstyle/simple1" qsCatId="simple" csTypeId="urn:microsoft.com/office/officeart/2005/8/colors/accent6_3" csCatId="accent6" phldr="1"/>
      <dgm:spPr/>
      <dgm:t>
        <a:bodyPr/>
        <a:lstStyle/>
        <a:p>
          <a:endParaRPr lang="it-IT"/>
        </a:p>
      </dgm:t>
    </dgm:pt>
    <dgm:pt modelId="{244CB969-791D-4A2C-ABA1-B65D526C2C6F}">
      <dgm:prSet phldrT="[Testo]"/>
      <dgm:spPr/>
      <dgm:t>
        <a:bodyPr/>
        <a:lstStyle/>
        <a:p>
          <a:r>
            <a:rPr lang="it-IT" b="1" dirty="0">
              <a:solidFill>
                <a:schemeClr val="bg1"/>
              </a:solidFill>
            </a:rPr>
            <a:t>BREVE TERMINE</a:t>
          </a:r>
        </a:p>
      </dgm:t>
    </dgm:pt>
    <dgm:pt modelId="{4873D1C6-965F-4FB0-BCFF-1D72D82982D7}" type="parTrans" cxnId="{B7641963-C8FC-4E99-9F37-25A7F07E7F5A}">
      <dgm:prSet/>
      <dgm:spPr/>
      <dgm:t>
        <a:bodyPr/>
        <a:lstStyle/>
        <a:p>
          <a:endParaRPr lang="it-IT"/>
        </a:p>
      </dgm:t>
    </dgm:pt>
    <dgm:pt modelId="{D8AD6B23-688E-468C-8ECB-FFAC15EBDED2}" type="sibTrans" cxnId="{B7641963-C8FC-4E99-9F37-25A7F07E7F5A}">
      <dgm:prSet/>
      <dgm:spPr/>
      <dgm:t>
        <a:bodyPr/>
        <a:lstStyle/>
        <a:p>
          <a:endParaRPr lang="it-IT"/>
        </a:p>
      </dgm:t>
    </dgm:pt>
    <dgm:pt modelId="{903A076B-8388-4815-A55D-6A3C196AF625}">
      <dgm:prSet phldrT="[Testo]"/>
      <dgm:spPr/>
      <dgm:t>
        <a:bodyPr/>
        <a:lstStyle/>
        <a:p>
          <a:r>
            <a:rPr lang="it-IT" dirty="0"/>
            <a:t>adozione di disposizioni a carattere </a:t>
          </a:r>
          <a:r>
            <a:rPr lang="it-IT" b="1" dirty="0"/>
            <a:t>urgente</a:t>
          </a:r>
          <a:r>
            <a:rPr lang="it-IT" dirty="0"/>
            <a:t> e di natura </a:t>
          </a:r>
          <a:r>
            <a:rPr lang="it-IT" b="1" dirty="0"/>
            <a:t>puntuale</a:t>
          </a:r>
          <a:r>
            <a:rPr lang="it-IT" dirty="0"/>
            <a:t> finalizzate a favorire le regolarizzazioni delle “lievi” difformità edilizie e le semplificazioni necessarie per ridare slancio al settore</a:t>
          </a:r>
        </a:p>
      </dgm:t>
    </dgm:pt>
    <dgm:pt modelId="{D8B68AF5-2626-4D7D-8606-7F652B9F3B76}" type="parTrans" cxnId="{FC21E18C-49DC-4710-9C91-9C34A9402478}">
      <dgm:prSet/>
      <dgm:spPr/>
      <dgm:t>
        <a:bodyPr/>
        <a:lstStyle/>
        <a:p>
          <a:endParaRPr lang="it-IT"/>
        </a:p>
      </dgm:t>
    </dgm:pt>
    <dgm:pt modelId="{6E4C50BA-E5EB-41CB-BDA6-A26355D7CD5C}" type="sibTrans" cxnId="{FC21E18C-49DC-4710-9C91-9C34A9402478}">
      <dgm:prSet/>
      <dgm:spPr/>
      <dgm:t>
        <a:bodyPr/>
        <a:lstStyle/>
        <a:p>
          <a:endParaRPr lang="it-IT"/>
        </a:p>
      </dgm:t>
    </dgm:pt>
    <dgm:pt modelId="{86394A3E-52C7-4187-B4A6-401B580D69AA}">
      <dgm:prSet phldrT="[Testo]"/>
      <dgm:spPr/>
      <dgm:t>
        <a:bodyPr/>
        <a:lstStyle/>
        <a:p>
          <a:r>
            <a:rPr lang="it-IT" b="1" dirty="0">
              <a:solidFill>
                <a:schemeClr val="bg1"/>
              </a:solidFill>
            </a:rPr>
            <a:t>MEDIO LUNGO TERMINE</a:t>
          </a:r>
        </a:p>
      </dgm:t>
    </dgm:pt>
    <dgm:pt modelId="{3A7326BF-D0B4-46C2-87C4-61D429998DE2}" type="parTrans" cxnId="{46DED2EB-565D-4A1D-8917-BF12A32C2130}">
      <dgm:prSet/>
      <dgm:spPr/>
      <dgm:t>
        <a:bodyPr/>
        <a:lstStyle/>
        <a:p>
          <a:endParaRPr lang="it-IT"/>
        </a:p>
      </dgm:t>
    </dgm:pt>
    <dgm:pt modelId="{7FE592FA-4BA7-4A08-B615-5CD0C149DCE6}" type="sibTrans" cxnId="{46DED2EB-565D-4A1D-8917-BF12A32C2130}">
      <dgm:prSet/>
      <dgm:spPr/>
      <dgm:t>
        <a:bodyPr/>
        <a:lstStyle/>
        <a:p>
          <a:endParaRPr lang="it-IT"/>
        </a:p>
      </dgm:t>
    </dgm:pt>
    <dgm:pt modelId="{0CF16B15-F505-4A6D-8C18-595DD255DF88}">
      <dgm:prSet phldrT="[Testo]"/>
      <dgm:spPr/>
      <dgm:t>
        <a:bodyPr/>
        <a:lstStyle/>
        <a:p>
          <a:r>
            <a:rPr lang="it-IT" dirty="0"/>
            <a:t>approvazione di una legge delega al Governo per il </a:t>
          </a:r>
          <a:r>
            <a:rPr lang="it-IT" b="1" dirty="0"/>
            <a:t>riordino del testo unico dell’edilizia </a:t>
          </a:r>
          <a:r>
            <a:rPr lang="it-IT" dirty="0"/>
            <a:t>e della normativa in materia di costruzioni, finalizzata a semplificare la disciplina di settore e riordinare i rapporti tra la legislazione statale e regionale</a:t>
          </a:r>
        </a:p>
      </dgm:t>
    </dgm:pt>
    <dgm:pt modelId="{B3FDBD7F-18CF-452C-84AA-632E576DEAC6}" type="parTrans" cxnId="{CBFF209A-2469-4280-8229-6255AAC0CB6C}">
      <dgm:prSet/>
      <dgm:spPr/>
      <dgm:t>
        <a:bodyPr/>
        <a:lstStyle/>
        <a:p>
          <a:endParaRPr lang="it-IT"/>
        </a:p>
      </dgm:t>
    </dgm:pt>
    <dgm:pt modelId="{0F1B325D-002A-4899-A41F-77923709CF1C}" type="sibTrans" cxnId="{CBFF209A-2469-4280-8229-6255AAC0CB6C}">
      <dgm:prSet/>
      <dgm:spPr/>
      <dgm:t>
        <a:bodyPr/>
        <a:lstStyle/>
        <a:p>
          <a:endParaRPr lang="it-IT"/>
        </a:p>
      </dgm:t>
    </dgm:pt>
    <dgm:pt modelId="{C4141E42-408E-4554-BA91-FB74BD216518}" type="pres">
      <dgm:prSet presAssocID="{03174755-42E0-4C41-BD14-B33A1EA27E85}" presName="Name0" presStyleCnt="0">
        <dgm:presLayoutVars>
          <dgm:chMax val="5"/>
          <dgm:chPref val="5"/>
          <dgm:dir/>
          <dgm:animLvl val="lvl"/>
        </dgm:presLayoutVars>
      </dgm:prSet>
      <dgm:spPr/>
    </dgm:pt>
    <dgm:pt modelId="{45612111-C179-4CBC-80A1-71A25FA1691D}" type="pres">
      <dgm:prSet presAssocID="{244CB969-791D-4A2C-ABA1-B65D526C2C6F}" presName="parentText1" presStyleLbl="node1" presStyleIdx="0" presStyleCnt="2">
        <dgm:presLayoutVars>
          <dgm:chMax/>
          <dgm:chPref val="3"/>
          <dgm:bulletEnabled val="1"/>
        </dgm:presLayoutVars>
      </dgm:prSet>
      <dgm:spPr/>
    </dgm:pt>
    <dgm:pt modelId="{DFB3CC43-8B55-4D70-85CD-E085D5D1DEF9}" type="pres">
      <dgm:prSet presAssocID="{244CB969-791D-4A2C-ABA1-B65D526C2C6F}" presName="childText1" presStyleLbl="solidAlignAcc1" presStyleIdx="0" presStyleCnt="2">
        <dgm:presLayoutVars>
          <dgm:chMax val="0"/>
          <dgm:chPref val="0"/>
          <dgm:bulletEnabled val="1"/>
        </dgm:presLayoutVars>
      </dgm:prSet>
      <dgm:spPr/>
    </dgm:pt>
    <dgm:pt modelId="{E4E042F6-6BA3-4343-9C6F-A6E6346A555D}" type="pres">
      <dgm:prSet presAssocID="{86394A3E-52C7-4187-B4A6-401B580D69AA}" presName="parentText2" presStyleLbl="node1" presStyleIdx="1" presStyleCnt="2">
        <dgm:presLayoutVars>
          <dgm:chMax/>
          <dgm:chPref val="3"/>
          <dgm:bulletEnabled val="1"/>
        </dgm:presLayoutVars>
      </dgm:prSet>
      <dgm:spPr/>
    </dgm:pt>
    <dgm:pt modelId="{61D5B1B3-1DEF-46C4-B5B8-3219E99994AD}" type="pres">
      <dgm:prSet presAssocID="{86394A3E-52C7-4187-B4A6-401B580D69AA}" presName="childText2" presStyleLbl="solidAlignAcc1" presStyleIdx="1" presStyleCnt="2">
        <dgm:presLayoutVars>
          <dgm:chMax val="0"/>
          <dgm:chPref val="0"/>
          <dgm:bulletEnabled val="1"/>
        </dgm:presLayoutVars>
      </dgm:prSet>
      <dgm:spPr/>
    </dgm:pt>
  </dgm:ptLst>
  <dgm:cxnLst>
    <dgm:cxn modelId="{0F80AB0A-D837-410F-B35B-A3C7463A46E9}" type="presOf" srcId="{0CF16B15-F505-4A6D-8C18-595DD255DF88}" destId="{61D5B1B3-1DEF-46C4-B5B8-3219E99994AD}" srcOrd="0" destOrd="0" presId="urn:microsoft.com/office/officeart/2009/3/layout/IncreasingArrowsProcess"/>
    <dgm:cxn modelId="{B7641963-C8FC-4E99-9F37-25A7F07E7F5A}" srcId="{03174755-42E0-4C41-BD14-B33A1EA27E85}" destId="{244CB969-791D-4A2C-ABA1-B65D526C2C6F}" srcOrd="0" destOrd="0" parTransId="{4873D1C6-965F-4FB0-BCFF-1D72D82982D7}" sibTransId="{D8AD6B23-688E-468C-8ECB-FFAC15EBDED2}"/>
    <dgm:cxn modelId="{FC21E18C-49DC-4710-9C91-9C34A9402478}" srcId="{244CB969-791D-4A2C-ABA1-B65D526C2C6F}" destId="{903A076B-8388-4815-A55D-6A3C196AF625}" srcOrd="0" destOrd="0" parTransId="{D8B68AF5-2626-4D7D-8606-7F652B9F3B76}" sibTransId="{6E4C50BA-E5EB-41CB-BDA6-A26355D7CD5C}"/>
    <dgm:cxn modelId="{CBFF209A-2469-4280-8229-6255AAC0CB6C}" srcId="{86394A3E-52C7-4187-B4A6-401B580D69AA}" destId="{0CF16B15-F505-4A6D-8C18-595DD255DF88}" srcOrd="0" destOrd="0" parTransId="{B3FDBD7F-18CF-452C-84AA-632E576DEAC6}" sibTransId="{0F1B325D-002A-4899-A41F-77923709CF1C}"/>
    <dgm:cxn modelId="{A1A719A7-4ECD-4F7E-83C3-8EF0C9823DB9}" type="presOf" srcId="{03174755-42E0-4C41-BD14-B33A1EA27E85}" destId="{C4141E42-408E-4554-BA91-FB74BD216518}" srcOrd="0" destOrd="0" presId="urn:microsoft.com/office/officeart/2009/3/layout/IncreasingArrowsProcess"/>
    <dgm:cxn modelId="{166C1CB1-4F9E-43F9-ADAB-8F8741726A1A}" type="presOf" srcId="{86394A3E-52C7-4187-B4A6-401B580D69AA}" destId="{E4E042F6-6BA3-4343-9C6F-A6E6346A555D}" srcOrd="0" destOrd="0" presId="urn:microsoft.com/office/officeart/2009/3/layout/IncreasingArrowsProcess"/>
    <dgm:cxn modelId="{B2CEBEE5-FD2A-4635-8A66-56639BC724DC}" type="presOf" srcId="{903A076B-8388-4815-A55D-6A3C196AF625}" destId="{DFB3CC43-8B55-4D70-85CD-E085D5D1DEF9}" srcOrd="0" destOrd="0" presId="urn:microsoft.com/office/officeart/2009/3/layout/IncreasingArrowsProcess"/>
    <dgm:cxn modelId="{46DED2EB-565D-4A1D-8917-BF12A32C2130}" srcId="{03174755-42E0-4C41-BD14-B33A1EA27E85}" destId="{86394A3E-52C7-4187-B4A6-401B580D69AA}" srcOrd="1" destOrd="0" parTransId="{3A7326BF-D0B4-46C2-87C4-61D429998DE2}" sibTransId="{7FE592FA-4BA7-4A08-B615-5CD0C149DCE6}"/>
    <dgm:cxn modelId="{ABDD0AF3-D5D9-4382-8FB2-C906A1492C00}" type="presOf" srcId="{244CB969-791D-4A2C-ABA1-B65D526C2C6F}" destId="{45612111-C179-4CBC-80A1-71A25FA1691D}" srcOrd="0" destOrd="0" presId="urn:microsoft.com/office/officeart/2009/3/layout/IncreasingArrowsProcess"/>
    <dgm:cxn modelId="{1FAA2C32-330E-4965-8224-5D4D74A36194}" type="presParOf" srcId="{C4141E42-408E-4554-BA91-FB74BD216518}" destId="{45612111-C179-4CBC-80A1-71A25FA1691D}" srcOrd="0" destOrd="0" presId="urn:microsoft.com/office/officeart/2009/3/layout/IncreasingArrowsProcess"/>
    <dgm:cxn modelId="{9498999F-D873-450E-9719-F31D59FCFF5C}" type="presParOf" srcId="{C4141E42-408E-4554-BA91-FB74BD216518}" destId="{DFB3CC43-8B55-4D70-85CD-E085D5D1DEF9}" srcOrd="1" destOrd="0" presId="urn:microsoft.com/office/officeart/2009/3/layout/IncreasingArrowsProcess"/>
    <dgm:cxn modelId="{80B65D2D-65D1-4E81-B853-9A39C9F654D6}" type="presParOf" srcId="{C4141E42-408E-4554-BA91-FB74BD216518}" destId="{E4E042F6-6BA3-4343-9C6F-A6E6346A555D}" srcOrd="2" destOrd="0" presId="urn:microsoft.com/office/officeart/2009/3/layout/IncreasingArrowsProcess"/>
    <dgm:cxn modelId="{91F8C435-F837-4415-B793-3562BD9713C5}" type="presParOf" srcId="{C4141E42-408E-4554-BA91-FB74BD216518}" destId="{61D5B1B3-1DEF-46C4-B5B8-3219E99994AD}"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D62A87-594E-440C-996B-622FFB3AAB39}" type="doc">
      <dgm:prSet loTypeId="urn:microsoft.com/office/officeart/2005/8/layout/hList1" loCatId="list" qsTypeId="urn:microsoft.com/office/officeart/2005/8/quickstyle/simple1" qsCatId="simple" csTypeId="urn:microsoft.com/office/officeart/2005/8/colors/accent6_4" csCatId="accent6" phldr="1"/>
      <dgm:spPr/>
      <dgm:t>
        <a:bodyPr/>
        <a:lstStyle/>
        <a:p>
          <a:endParaRPr lang="it-IT"/>
        </a:p>
      </dgm:t>
    </dgm:pt>
    <dgm:pt modelId="{1B1CC00D-E00A-44D6-8650-1FD435DE67B5}">
      <dgm:prSet/>
      <dgm:spPr/>
      <dgm:t>
        <a:bodyPr/>
        <a:lstStyle/>
        <a:p>
          <a:r>
            <a:rPr lang="it-IT" dirty="0"/>
            <a:t>Esigenza di risolvere le incertezze interpretative relative alla dimostrazione dello stato legittimo dell’immobile, che può essere comprovato anche:  </a:t>
          </a:r>
        </a:p>
      </dgm:t>
    </dgm:pt>
    <dgm:pt modelId="{A7A97CF7-3C18-4B26-B237-EA8BD95374AC}" type="parTrans" cxnId="{FF576CF5-BB27-4BD0-9C2E-AE674C6C9EC8}">
      <dgm:prSet/>
      <dgm:spPr/>
      <dgm:t>
        <a:bodyPr/>
        <a:lstStyle/>
        <a:p>
          <a:endParaRPr lang="it-IT"/>
        </a:p>
      </dgm:t>
    </dgm:pt>
    <dgm:pt modelId="{A8892707-0DBB-4875-92C4-E4B493D322D3}" type="sibTrans" cxnId="{FF576CF5-BB27-4BD0-9C2E-AE674C6C9EC8}">
      <dgm:prSet/>
      <dgm:spPr/>
      <dgm:t>
        <a:bodyPr/>
        <a:lstStyle/>
        <a:p>
          <a:endParaRPr lang="it-IT"/>
        </a:p>
      </dgm:t>
    </dgm:pt>
    <dgm:pt modelId="{65E6BDE0-E395-4304-B870-5ED391BC45DD}">
      <dgm:prSet/>
      <dgm:spPr/>
      <dgm:t>
        <a:bodyPr/>
        <a:lstStyle/>
        <a:p>
          <a:r>
            <a:rPr lang="it-IT" sz="2700" kern="1200" dirty="0"/>
            <a:t>con il conseguimento di un permesso di costruire in sanatoria</a:t>
          </a:r>
        </a:p>
      </dgm:t>
    </dgm:pt>
    <dgm:pt modelId="{0E72D999-71E0-44BE-90A6-BA67F19A1399}" type="parTrans" cxnId="{80914225-FBBB-41DE-B43D-6BF89E5997F1}">
      <dgm:prSet/>
      <dgm:spPr/>
      <dgm:t>
        <a:bodyPr/>
        <a:lstStyle/>
        <a:p>
          <a:endParaRPr lang="it-IT"/>
        </a:p>
      </dgm:t>
    </dgm:pt>
    <dgm:pt modelId="{88D26BF5-6BAD-4D54-875B-596AA621CF77}" type="sibTrans" cxnId="{80914225-FBBB-41DE-B43D-6BF89E5997F1}">
      <dgm:prSet/>
      <dgm:spPr/>
      <dgm:t>
        <a:bodyPr/>
        <a:lstStyle/>
        <a:p>
          <a:endParaRPr lang="it-IT"/>
        </a:p>
      </dgm:t>
    </dgm:pt>
    <dgm:pt modelId="{973306BE-2D72-40AC-9786-0F6717E46BF3}">
      <dgm:prSet/>
      <dgm:spPr/>
      <dgm:t>
        <a:bodyPr/>
        <a:lstStyle/>
        <a:p>
          <a:r>
            <a:rPr lang="it-IT" sz="2700" kern="1200" dirty="0"/>
            <a:t>con il pagamento delle sanzioni previste per gli interventi eseguiti in parziale difformità, per la regolarizzazione della ristrutturazione edilizia in assenza o in totale difformità dal permesso di costruire e degli interventi eseguiti in assenza o in difformità dalla SCIA</a:t>
          </a:r>
        </a:p>
      </dgm:t>
    </dgm:pt>
    <dgm:pt modelId="{0233B668-0A4E-497D-9C08-69E2F8C06162}" type="parTrans" cxnId="{86FA7875-390F-4650-AB45-9EF49B5F91EB}">
      <dgm:prSet/>
      <dgm:spPr/>
      <dgm:t>
        <a:bodyPr/>
        <a:lstStyle/>
        <a:p>
          <a:endParaRPr lang="it-IT"/>
        </a:p>
      </dgm:t>
    </dgm:pt>
    <dgm:pt modelId="{2502890D-E180-463B-970F-AA97E4D1D78C}" type="sibTrans" cxnId="{86FA7875-390F-4650-AB45-9EF49B5F91EB}">
      <dgm:prSet/>
      <dgm:spPr/>
      <dgm:t>
        <a:bodyPr/>
        <a:lstStyle/>
        <a:p>
          <a:endParaRPr lang="it-IT"/>
        </a:p>
      </dgm:t>
    </dgm:pt>
    <dgm:pt modelId="{9CFEF913-3151-4178-AA8C-21CE0EAA5EE2}">
      <dgm:prSet custT="1"/>
      <dgm:spPr/>
      <dgm:t>
        <a:bodyPr/>
        <a:lstStyle/>
        <a:p>
          <a:r>
            <a:rPr lang="it-IT" sz="2700" kern="1200" dirty="0">
              <a:solidFill>
                <a:prstClr val="black">
                  <a:hueOff val="0"/>
                  <a:satOff val="0"/>
                  <a:lumOff val="0"/>
                  <a:alphaOff val="0"/>
                </a:prstClr>
              </a:solidFill>
              <a:latin typeface="Calibri" panose="020F0502020204030204"/>
              <a:ea typeface="+mn-ea"/>
              <a:cs typeface="+mn-cs"/>
            </a:rPr>
            <a:t>nei limiti previsti dalle tolleranze costruttive, che non pregiudicano lo stato legittimo dell’immobile</a:t>
          </a:r>
        </a:p>
      </dgm:t>
    </dgm:pt>
    <dgm:pt modelId="{B35B155A-5945-4361-9F25-AC24EF4EBB67}" type="parTrans" cxnId="{93C8C310-0069-4D61-B039-2F8E12266A74}">
      <dgm:prSet/>
      <dgm:spPr/>
      <dgm:t>
        <a:bodyPr/>
        <a:lstStyle/>
        <a:p>
          <a:endParaRPr lang="it-IT"/>
        </a:p>
      </dgm:t>
    </dgm:pt>
    <dgm:pt modelId="{CAF9026A-58B5-4546-BE45-64FEF034A583}" type="sibTrans" cxnId="{93C8C310-0069-4D61-B039-2F8E12266A74}">
      <dgm:prSet/>
      <dgm:spPr/>
      <dgm:t>
        <a:bodyPr/>
        <a:lstStyle/>
        <a:p>
          <a:endParaRPr lang="it-IT"/>
        </a:p>
      </dgm:t>
    </dgm:pt>
    <dgm:pt modelId="{474C673E-F85E-4DC3-AAFC-46732863789B}" type="pres">
      <dgm:prSet presAssocID="{1DD62A87-594E-440C-996B-622FFB3AAB39}" presName="Name0" presStyleCnt="0">
        <dgm:presLayoutVars>
          <dgm:dir/>
          <dgm:animLvl val="lvl"/>
          <dgm:resizeHandles val="exact"/>
        </dgm:presLayoutVars>
      </dgm:prSet>
      <dgm:spPr/>
    </dgm:pt>
    <dgm:pt modelId="{E20D6541-79A9-49E8-800A-884FE2D2E1C2}" type="pres">
      <dgm:prSet presAssocID="{1B1CC00D-E00A-44D6-8650-1FD435DE67B5}" presName="composite" presStyleCnt="0"/>
      <dgm:spPr/>
    </dgm:pt>
    <dgm:pt modelId="{A892FF49-360D-4A90-8CCA-A0D47A15F209}" type="pres">
      <dgm:prSet presAssocID="{1B1CC00D-E00A-44D6-8650-1FD435DE67B5}" presName="parTx" presStyleLbl="alignNode1" presStyleIdx="0" presStyleCnt="1">
        <dgm:presLayoutVars>
          <dgm:chMax val="0"/>
          <dgm:chPref val="0"/>
          <dgm:bulletEnabled val="1"/>
        </dgm:presLayoutVars>
      </dgm:prSet>
      <dgm:spPr/>
    </dgm:pt>
    <dgm:pt modelId="{2BCD85F1-D9D9-4675-9EE1-EAAFED55FA37}" type="pres">
      <dgm:prSet presAssocID="{1B1CC00D-E00A-44D6-8650-1FD435DE67B5}" presName="desTx" presStyleLbl="alignAccFollowNode1" presStyleIdx="0" presStyleCnt="1">
        <dgm:presLayoutVars>
          <dgm:bulletEnabled val="1"/>
        </dgm:presLayoutVars>
      </dgm:prSet>
      <dgm:spPr/>
    </dgm:pt>
  </dgm:ptLst>
  <dgm:cxnLst>
    <dgm:cxn modelId="{93C8C310-0069-4D61-B039-2F8E12266A74}" srcId="{1B1CC00D-E00A-44D6-8650-1FD435DE67B5}" destId="{9CFEF913-3151-4178-AA8C-21CE0EAA5EE2}" srcOrd="2" destOrd="0" parTransId="{B35B155A-5945-4361-9F25-AC24EF4EBB67}" sibTransId="{CAF9026A-58B5-4546-BE45-64FEF034A583}"/>
    <dgm:cxn modelId="{80914225-FBBB-41DE-B43D-6BF89E5997F1}" srcId="{1B1CC00D-E00A-44D6-8650-1FD435DE67B5}" destId="{65E6BDE0-E395-4304-B870-5ED391BC45DD}" srcOrd="0" destOrd="0" parTransId="{0E72D999-71E0-44BE-90A6-BA67F19A1399}" sibTransId="{88D26BF5-6BAD-4D54-875B-596AA621CF77}"/>
    <dgm:cxn modelId="{FA6BCB6B-5C83-4463-8423-EA4CD4B8F81D}" type="presOf" srcId="{1B1CC00D-E00A-44D6-8650-1FD435DE67B5}" destId="{A892FF49-360D-4A90-8CCA-A0D47A15F209}" srcOrd="0" destOrd="0" presId="urn:microsoft.com/office/officeart/2005/8/layout/hList1"/>
    <dgm:cxn modelId="{BFBD4A4D-3149-47EC-A0A5-AFBF4026A5A1}" type="presOf" srcId="{9CFEF913-3151-4178-AA8C-21CE0EAA5EE2}" destId="{2BCD85F1-D9D9-4675-9EE1-EAAFED55FA37}" srcOrd="0" destOrd="2" presId="urn:microsoft.com/office/officeart/2005/8/layout/hList1"/>
    <dgm:cxn modelId="{46BDC350-FCCC-456F-B935-1E1FDBC9296C}" type="presOf" srcId="{1DD62A87-594E-440C-996B-622FFB3AAB39}" destId="{474C673E-F85E-4DC3-AAFC-46732863789B}" srcOrd="0" destOrd="0" presId="urn:microsoft.com/office/officeart/2005/8/layout/hList1"/>
    <dgm:cxn modelId="{86FA7875-390F-4650-AB45-9EF49B5F91EB}" srcId="{1B1CC00D-E00A-44D6-8650-1FD435DE67B5}" destId="{973306BE-2D72-40AC-9786-0F6717E46BF3}" srcOrd="1" destOrd="0" parTransId="{0233B668-0A4E-497D-9C08-69E2F8C06162}" sibTransId="{2502890D-E180-463B-970F-AA97E4D1D78C}"/>
    <dgm:cxn modelId="{454D309F-E439-4A2C-8517-A7A268C2B043}" type="presOf" srcId="{973306BE-2D72-40AC-9786-0F6717E46BF3}" destId="{2BCD85F1-D9D9-4675-9EE1-EAAFED55FA37}" srcOrd="0" destOrd="1" presId="urn:microsoft.com/office/officeart/2005/8/layout/hList1"/>
    <dgm:cxn modelId="{0205DFE3-377A-461A-A85F-8A10C6E38A88}" type="presOf" srcId="{65E6BDE0-E395-4304-B870-5ED391BC45DD}" destId="{2BCD85F1-D9D9-4675-9EE1-EAAFED55FA37}" srcOrd="0" destOrd="0" presId="urn:microsoft.com/office/officeart/2005/8/layout/hList1"/>
    <dgm:cxn modelId="{FF576CF5-BB27-4BD0-9C2E-AE674C6C9EC8}" srcId="{1DD62A87-594E-440C-996B-622FFB3AAB39}" destId="{1B1CC00D-E00A-44D6-8650-1FD435DE67B5}" srcOrd="0" destOrd="0" parTransId="{A7A97CF7-3C18-4B26-B237-EA8BD95374AC}" sibTransId="{A8892707-0DBB-4875-92C4-E4B493D322D3}"/>
    <dgm:cxn modelId="{6B2CCCD0-843D-422C-ACDB-912B94E19436}" type="presParOf" srcId="{474C673E-F85E-4DC3-AAFC-46732863789B}" destId="{E20D6541-79A9-49E8-800A-884FE2D2E1C2}" srcOrd="0" destOrd="0" presId="urn:microsoft.com/office/officeart/2005/8/layout/hList1"/>
    <dgm:cxn modelId="{7689E953-62AA-4187-BA99-A546564C7AB4}" type="presParOf" srcId="{E20D6541-79A9-49E8-800A-884FE2D2E1C2}" destId="{A892FF49-360D-4A90-8CCA-A0D47A15F209}" srcOrd="0" destOrd="0" presId="urn:microsoft.com/office/officeart/2005/8/layout/hList1"/>
    <dgm:cxn modelId="{44433A75-1736-430B-8B13-9ECC6DAA5E40}" type="presParOf" srcId="{E20D6541-79A9-49E8-800A-884FE2D2E1C2}" destId="{2BCD85F1-D9D9-4675-9EE1-EAAFED55FA3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D13492-16DE-924F-8EF5-4DB632096C0C}"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it-IT"/>
        </a:p>
      </dgm:t>
    </dgm:pt>
    <dgm:pt modelId="{D7C6FF5A-990A-F348-8875-C6F1B037A400}">
      <dgm:prSet phldrT="[Testo]" custT="1"/>
      <dgm:spPr>
        <a:solidFill>
          <a:schemeClr val="accent6">
            <a:lumMod val="50000"/>
          </a:schemeClr>
        </a:solidFill>
      </dgm:spPr>
      <dgm:t>
        <a:bodyPr/>
        <a:lstStyle/>
        <a:p>
          <a:pPr rtl="0"/>
          <a:r>
            <a:rPr lang="it-IT" sz="2800" b="1" dirty="0"/>
            <a:t>Dal </a:t>
          </a:r>
          <a:r>
            <a:rPr lang="it-IT" sz="2800" b="1" dirty="0" err="1"/>
            <a:t>pdv</a:t>
          </a:r>
          <a:r>
            <a:rPr lang="it-IT" sz="2800" b="1" dirty="0"/>
            <a:t> temporale</a:t>
          </a:r>
        </a:p>
      </dgm:t>
    </dgm:pt>
    <dgm:pt modelId="{7B9FF4E1-BA94-4840-8753-462632C920F6}" type="parTrans" cxnId="{0EC64B3F-EEDF-304A-86CB-3EA05145112D}">
      <dgm:prSet/>
      <dgm:spPr/>
      <dgm:t>
        <a:bodyPr/>
        <a:lstStyle/>
        <a:p>
          <a:endParaRPr lang="it-IT"/>
        </a:p>
      </dgm:t>
    </dgm:pt>
    <dgm:pt modelId="{5BD79582-595D-8D40-A1A5-9439B78453EB}" type="sibTrans" cxnId="{0EC64B3F-EEDF-304A-86CB-3EA05145112D}">
      <dgm:prSet/>
      <dgm:spPr/>
      <dgm:t>
        <a:bodyPr/>
        <a:lstStyle/>
        <a:p>
          <a:endParaRPr lang="it-IT"/>
        </a:p>
      </dgm:t>
    </dgm:pt>
    <dgm:pt modelId="{F8F422C3-072E-2444-BCFB-C18264CFC8F4}">
      <dgm:prSet phldrT="[Testo]" custT="1"/>
      <dgm:spPr>
        <a:solidFill>
          <a:schemeClr val="accent6">
            <a:lumMod val="50000"/>
          </a:schemeClr>
        </a:solidFill>
      </dgm:spPr>
      <dgm:t>
        <a:bodyPr/>
        <a:lstStyle/>
        <a:p>
          <a:pPr rtl="0"/>
          <a:r>
            <a:rPr lang="it-IT" sz="2800" b="1" dirty="0"/>
            <a:t>Dal </a:t>
          </a:r>
          <a:r>
            <a:rPr lang="it-IT" sz="2800" b="1" dirty="0" err="1"/>
            <a:t>pdv</a:t>
          </a:r>
          <a:r>
            <a:rPr lang="it-IT" sz="2800" b="1" dirty="0"/>
            <a:t> spaziale</a:t>
          </a:r>
        </a:p>
      </dgm:t>
    </dgm:pt>
    <dgm:pt modelId="{F19380B3-45D0-D149-B0B0-FE802B2261F8}" type="parTrans" cxnId="{A3E18D61-97BB-3241-B5B8-47FD21A67568}">
      <dgm:prSet/>
      <dgm:spPr/>
      <dgm:t>
        <a:bodyPr/>
        <a:lstStyle/>
        <a:p>
          <a:endParaRPr lang="it-IT"/>
        </a:p>
      </dgm:t>
    </dgm:pt>
    <dgm:pt modelId="{E8695F0F-6924-D741-B2E5-742DA60F3145}" type="sibTrans" cxnId="{A3E18D61-97BB-3241-B5B8-47FD21A67568}">
      <dgm:prSet/>
      <dgm:spPr/>
      <dgm:t>
        <a:bodyPr/>
        <a:lstStyle/>
        <a:p>
          <a:endParaRPr lang="it-IT"/>
        </a:p>
      </dgm:t>
    </dgm:pt>
    <dgm:pt modelId="{DE113EC1-B8EA-E044-91BB-044135A02DDE}">
      <dgm:prSet custT="1"/>
      <dgm:spPr>
        <a:solidFill>
          <a:schemeClr val="accent6">
            <a:lumMod val="60000"/>
            <a:lumOff val="40000"/>
            <a:alpha val="90000"/>
          </a:schemeClr>
        </a:solidFill>
      </dgm:spPr>
      <dgm:t>
        <a:bodyPr/>
        <a:lstStyle/>
        <a:p>
          <a:pPr rtl="0"/>
          <a:r>
            <a:rPr lang="it-IT" sz="2200" dirty="0"/>
            <a:t>Solo il titolo abilitativo disciplinante l’ultimo intervento</a:t>
          </a:r>
        </a:p>
      </dgm:t>
    </dgm:pt>
    <dgm:pt modelId="{C9164DBF-CF97-7649-B757-1764104C2A24}" type="parTrans" cxnId="{2710E0BE-1FFA-374B-873A-0A9FE47A9B04}">
      <dgm:prSet/>
      <dgm:spPr/>
      <dgm:t>
        <a:bodyPr/>
        <a:lstStyle/>
        <a:p>
          <a:endParaRPr lang="it-IT"/>
        </a:p>
      </dgm:t>
    </dgm:pt>
    <dgm:pt modelId="{CD1FD542-5598-5C40-AEA5-E9B28869E881}" type="sibTrans" cxnId="{2710E0BE-1FFA-374B-873A-0A9FE47A9B04}">
      <dgm:prSet/>
      <dgm:spPr/>
      <dgm:t>
        <a:bodyPr/>
        <a:lstStyle/>
        <a:p>
          <a:endParaRPr lang="it-IT"/>
        </a:p>
      </dgm:t>
    </dgm:pt>
    <dgm:pt modelId="{E41F3C6C-B10A-FF47-8EB7-E040C663203C}">
      <dgm:prSet custT="1"/>
      <dgm:spPr>
        <a:solidFill>
          <a:schemeClr val="accent6">
            <a:lumMod val="60000"/>
            <a:lumOff val="40000"/>
            <a:alpha val="90000"/>
          </a:schemeClr>
        </a:solidFill>
      </dgm:spPr>
      <dgm:t>
        <a:bodyPr/>
        <a:lstStyle/>
        <a:p>
          <a:pPr rtl="0"/>
          <a:r>
            <a:rPr lang="it-IT" sz="2200" dirty="0"/>
            <a:t>A condizione che l’amministrazione competente, in sede di rilascio del titolo, abbia verificato la legittimità dei titoli pregressi</a:t>
          </a:r>
        </a:p>
      </dgm:t>
    </dgm:pt>
    <dgm:pt modelId="{921C3F5D-B952-5A46-BAC7-F9FE539CD050}" type="parTrans" cxnId="{96E7CEE2-EC7D-464C-A5B5-16F5A488616E}">
      <dgm:prSet/>
      <dgm:spPr/>
      <dgm:t>
        <a:bodyPr/>
        <a:lstStyle/>
        <a:p>
          <a:endParaRPr lang="it-IT"/>
        </a:p>
      </dgm:t>
    </dgm:pt>
    <dgm:pt modelId="{3E81F65E-07B6-284C-913B-88E826C37485}" type="sibTrans" cxnId="{96E7CEE2-EC7D-464C-A5B5-16F5A488616E}">
      <dgm:prSet/>
      <dgm:spPr/>
      <dgm:t>
        <a:bodyPr/>
        <a:lstStyle/>
        <a:p>
          <a:endParaRPr lang="it-IT"/>
        </a:p>
      </dgm:t>
    </dgm:pt>
    <dgm:pt modelId="{471A0607-ECB8-4447-8713-F6B82B9AA0FF}">
      <dgm:prSet/>
      <dgm:spPr>
        <a:solidFill>
          <a:schemeClr val="accent6">
            <a:lumMod val="60000"/>
            <a:lumOff val="40000"/>
            <a:alpha val="90000"/>
          </a:schemeClr>
        </a:solidFill>
      </dgm:spPr>
      <dgm:t>
        <a:bodyPr/>
        <a:lstStyle/>
        <a:p>
          <a:pPr rtl="0"/>
          <a:r>
            <a:rPr lang="it-IT" dirty="0"/>
            <a:t>Solo i titoli che riguardano la singola unità immobiliare (non quelli riguardanti le parti comuni dell’edificio)</a:t>
          </a:r>
        </a:p>
      </dgm:t>
    </dgm:pt>
    <dgm:pt modelId="{BF1B803B-35B5-9844-ADB8-CA121E03426A}" type="parTrans" cxnId="{3CC364A8-F368-8E4C-9A5B-FF9351302242}">
      <dgm:prSet/>
      <dgm:spPr/>
      <dgm:t>
        <a:bodyPr/>
        <a:lstStyle/>
        <a:p>
          <a:endParaRPr lang="it-IT"/>
        </a:p>
      </dgm:t>
    </dgm:pt>
    <dgm:pt modelId="{4E381C62-8210-F74B-9DA7-4A859DC55A7E}" type="sibTrans" cxnId="{3CC364A8-F368-8E4C-9A5B-FF9351302242}">
      <dgm:prSet/>
      <dgm:spPr/>
      <dgm:t>
        <a:bodyPr/>
        <a:lstStyle/>
        <a:p>
          <a:endParaRPr lang="it-IT"/>
        </a:p>
      </dgm:t>
    </dgm:pt>
    <dgm:pt modelId="{FFDAB775-E7A2-9E44-86BC-F3281B077D67}">
      <dgm:prSet/>
      <dgm:spPr>
        <a:solidFill>
          <a:schemeClr val="accent6">
            <a:lumMod val="60000"/>
            <a:lumOff val="40000"/>
            <a:alpha val="90000"/>
          </a:schemeClr>
        </a:solidFill>
      </dgm:spPr>
      <dgm:t>
        <a:bodyPr/>
        <a:lstStyle/>
        <a:p>
          <a:pPr rtl="0"/>
          <a:r>
            <a:rPr lang="it-IT" dirty="0"/>
            <a:t>Di converso, per lo stato legittimo dell’edificio condominiale non rilevano le difformità insistenti sulle singole unità immobiliari </a:t>
          </a:r>
        </a:p>
      </dgm:t>
    </dgm:pt>
    <dgm:pt modelId="{FB5D699E-0ED9-DA47-9340-ED8CC5268435}" type="parTrans" cxnId="{477A750C-ABC8-1946-918A-2620896E9957}">
      <dgm:prSet/>
      <dgm:spPr/>
      <dgm:t>
        <a:bodyPr/>
        <a:lstStyle/>
        <a:p>
          <a:endParaRPr lang="it-IT"/>
        </a:p>
      </dgm:t>
    </dgm:pt>
    <dgm:pt modelId="{71FFE2A6-54A4-2943-9B2A-500E97DF5A8F}" type="sibTrans" cxnId="{477A750C-ABC8-1946-918A-2620896E9957}">
      <dgm:prSet/>
      <dgm:spPr/>
      <dgm:t>
        <a:bodyPr/>
        <a:lstStyle/>
        <a:p>
          <a:endParaRPr lang="it-IT"/>
        </a:p>
      </dgm:t>
    </dgm:pt>
    <dgm:pt modelId="{678819FF-3F9E-9646-B31F-62C31AD6D418}" type="pres">
      <dgm:prSet presAssocID="{ECD13492-16DE-924F-8EF5-4DB632096C0C}" presName="Name0" presStyleCnt="0">
        <dgm:presLayoutVars>
          <dgm:dir/>
          <dgm:animLvl val="lvl"/>
          <dgm:resizeHandles val="exact"/>
        </dgm:presLayoutVars>
      </dgm:prSet>
      <dgm:spPr/>
    </dgm:pt>
    <dgm:pt modelId="{8B2AB41F-6B55-5C40-B5F6-B28D07324CD3}" type="pres">
      <dgm:prSet presAssocID="{D7C6FF5A-990A-F348-8875-C6F1B037A400}" presName="composite" presStyleCnt="0"/>
      <dgm:spPr/>
    </dgm:pt>
    <dgm:pt modelId="{BECB9B77-FA71-C947-BB5F-E4C3B63F9C94}" type="pres">
      <dgm:prSet presAssocID="{D7C6FF5A-990A-F348-8875-C6F1B037A400}" presName="parTx" presStyleLbl="alignNode1" presStyleIdx="0" presStyleCnt="2">
        <dgm:presLayoutVars>
          <dgm:chMax val="0"/>
          <dgm:chPref val="0"/>
          <dgm:bulletEnabled val="1"/>
        </dgm:presLayoutVars>
      </dgm:prSet>
      <dgm:spPr/>
    </dgm:pt>
    <dgm:pt modelId="{2F68419D-8D35-C148-ACEA-E6F871C13CE4}" type="pres">
      <dgm:prSet presAssocID="{D7C6FF5A-990A-F348-8875-C6F1B037A400}" presName="desTx" presStyleLbl="alignAccFollowNode1" presStyleIdx="0" presStyleCnt="2">
        <dgm:presLayoutVars>
          <dgm:bulletEnabled val="1"/>
        </dgm:presLayoutVars>
      </dgm:prSet>
      <dgm:spPr/>
    </dgm:pt>
    <dgm:pt modelId="{9937DF3D-3078-F145-A1DA-49C7CE6CA03E}" type="pres">
      <dgm:prSet presAssocID="{5BD79582-595D-8D40-A1A5-9439B78453EB}" presName="space" presStyleCnt="0"/>
      <dgm:spPr/>
    </dgm:pt>
    <dgm:pt modelId="{B7F45FA7-30F7-B846-9E14-6F3921EC45F3}" type="pres">
      <dgm:prSet presAssocID="{F8F422C3-072E-2444-BCFB-C18264CFC8F4}" presName="composite" presStyleCnt="0"/>
      <dgm:spPr/>
    </dgm:pt>
    <dgm:pt modelId="{242BD1E6-341E-4C47-9AAB-D357490BC78C}" type="pres">
      <dgm:prSet presAssocID="{F8F422C3-072E-2444-BCFB-C18264CFC8F4}" presName="parTx" presStyleLbl="alignNode1" presStyleIdx="1" presStyleCnt="2">
        <dgm:presLayoutVars>
          <dgm:chMax val="0"/>
          <dgm:chPref val="0"/>
          <dgm:bulletEnabled val="1"/>
        </dgm:presLayoutVars>
      </dgm:prSet>
      <dgm:spPr/>
    </dgm:pt>
    <dgm:pt modelId="{C2C69C07-AEE9-0240-AB70-B4411BB1CA0D}" type="pres">
      <dgm:prSet presAssocID="{F8F422C3-072E-2444-BCFB-C18264CFC8F4}" presName="desTx" presStyleLbl="alignAccFollowNode1" presStyleIdx="1" presStyleCnt="2">
        <dgm:presLayoutVars>
          <dgm:bulletEnabled val="1"/>
        </dgm:presLayoutVars>
      </dgm:prSet>
      <dgm:spPr/>
    </dgm:pt>
  </dgm:ptLst>
  <dgm:cxnLst>
    <dgm:cxn modelId="{477A750C-ABC8-1946-918A-2620896E9957}" srcId="{F8F422C3-072E-2444-BCFB-C18264CFC8F4}" destId="{FFDAB775-E7A2-9E44-86BC-F3281B077D67}" srcOrd="1" destOrd="0" parTransId="{FB5D699E-0ED9-DA47-9340-ED8CC5268435}" sibTransId="{71FFE2A6-54A4-2943-9B2A-500E97DF5A8F}"/>
    <dgm:cxn modelId="{DA8B7C23-50E7-784A-B812-A1BF58E2634D}" type="presOf" srcId="{F8F422C3-072E-2444-BCFB-C18264CFC8F4}" destId="{242BD1E6-341E-4C47-9AAB-D357490BC78C}" srcOrd="0" destOrd="0" presId="urn:microsoft.com/office/officeart/2005/8/layout/hList1"/>
    <dgm:cxn modelId="{0EC64B3F-EEDF-304A-86CB-3EA05145112D}" srcId="{ECD13492-16DE-924F-8EF5-4DB632096C0C}" destId="{D7C6FF5A-990A-F348-8875-C6F1B037A400}" srcOrd="0" destOrd="0" parTransId="{7B9FF4E1-BA94-4840-8753-462632C920F6}" sibTransId="{5BD79582-595D-8D40-A1A5-9439B78453EB}"/>
    <dgm:cxn modelId="{A3E18D61-97BB-3241-B5B8-47FD21A67568}" srcId="{ECD13492-16DE-924F-8EF5-4DB632096C0C}" destId="{F8F422C3-072E-2444-BCFB-C18264CFC8F4}" srcOrd="1" destOrd="0" parTransId="{F19380B3-45D0-D149-B0B0-FE802B2261F8}" sibTransId="{E8695F0F-6924-D741-B2E5-742DA60F3145}"/>
    <dgm:cxn modelId="{EE979266-B38A-7B4B-A704-6AC09AC80A0F}" type="presOf" srcId="{471A0607-ECB8-4447-8713-F6B82B9AA0FF}" destId="{C2C69C07-AEE9-0240-AB70-B4411BB1CA0D}" srcOrd="0" destOrd="0" presId="urn:microsoft.com/office/officeart/2005/8/layout/hList1"/>
    <dgm:cxn modelId="{01C46F80-9A90-894B-9C6E-8C87C7797D00}" type="presOf" srcId="{E41F3C6C-B10A-FF47-8EB7-E040C663203C}" destId="{2F68419D-8D35-C148-ACEA-E6F871C13CE4}" srcOrd="0" destOrd="1" presId="urn:microsoft.com/office/officeart/2005/8/layout/hList1"/>
    <dgm:cxn modelId="{AE101490-94B4-8445-892C-68FD2F5380B6}" type="presOf" srcId="{ECD13492-16DE-924F-8EF5-4DB632096C0C}" destId="{678819FF-3F9E-9646-B31F-62C31AD6D418}" srcOrd="0" destOrd="0" presId="urn:microsoft.com/office/officeart/2005/8/layout/hList1"/>
    <dgm:cxn modelId="{3CC364A8-F368-8E4C-9A5B-FF9351302242}" srcId="{F8F422C3-072E-2444-BCFB-C18264CFC8F4}" destId="{471A0607-ECB8-4447-8713-F6B82B9AA0FF}" srcOrd="0" destOrd="0" parTransId="{BF1B803B-35B5-9844-ADB8-CA121E03426A}" sibTransId="{4E381C62-8210-F74B-9DA7-4A859DC55A7E}"/>
    <dgm:cxn modelId="{2710E0BE-1FFA-374B-873A-0A9FE47A9B04}" srcId="{D7C6FF5A-990A-F348-8875-C6F1B037A400}" destId="{DE113EC1-B8EA-E044-91BB-044135A02DDE}" srcOrd="0" destOrd="0" parTransId="{C9164DBF-CF97-7649-B757-1764104C2A24}" sibTransId="{CD1FD542-5598-5C40-AEA5-E9B28869E881}"/>
    <dgm:cxn modelId="{7E43EFBE-1B21-8040-A103-79020B78A828}" type="presOf" srcId="{DE113EC1-B8EA-E044-91BB-044135A02DDE}" destId="{2F68419D-8D35-C148-ACEA-E6F871C13CE4}" srcOrd="0" destOrd="0" presId="urn:microsoft.com/office/officeart/2005/8/layout/hList1"/>
    <dgm:cxn modelId="{FD82D4C4-FC0B-254C-B18D-7E3E9D1781B1}" type="presOf" srcId="{FFDAB775-E7A2-9E44-86BC-F3281B077D67}" destId="{C2C69C07-AEE9-0240-AB70-B4411BB1CA0D}" srcOrd="0" destOrd="1" presId="urn:microsoft.com/office/officeart/2005/8/layout/hList1"/>
    <dgm:cxn modelId="{038FC2C6-BF42-D543-BCD0-AD79A9CA4F54}" type="presOf" srcId="{D7C6FF5A-990A-F348-8875-C6F1B037A400}" destId="{BECB9B77-FA71-C947-BB5F-E4C3B63F9C94}" srcOrd="0" destOrd="0" presId="urn:microsoft.com/office/officeart/2005/8/layout/hList1"/>
    <dgm:cxn modelId="{96E7CEE2-EC7D-464C-A5B5-16F5A488616E}" srcId="{D7C6FF5A-990A-F348-8875-C6F1B037A400}" destId="{E41F3C6C-B10A-FF47-8EB7-E040C663203C}" srcOrd="1" destOrd="0" parTransId="{921C3F5D-B952-5A46-BAC7-F9FE539CD050}" sibTransId="{3E81F65E-07B6-284C-913B-88E826C37485}"/>
    <dgm:cxn modelId="{5C47D92E-F09E-D042-8B1D-9F64065B6172}" type="presParOf" srcId="{678819FF-3F9E-9646-B31F-62C31AD6D418}" destId="{8B2AB41F-6B55-5C40-B5F6-B28D07324CD3}" srcOrd="0" destOrd="0" presId="urn:microsoft.com/office/officeart/2005/8/layout/hList1"/>
    <dgm:cxn modelId="{109B1372-76D0-7C49-B0B5-8B2F02B0B66F}" type="presParOf" srcId="{8B2AB41F-6B55-5C40-B5F6-B28D07324CD3}" destId="{BECB9B77-FA71-C947-BB5F-E4C3B63F9C94}" srcOrd="0" destOrd="0" presId="urn:microsoft.com/office/officeart/2005/8/layout/hList1"/>
    <dgm:cxn modelId="{40394AD6-8E1B-F64F-A3D8-2D0C65166A09}" type="presParOf" srcId="{8B2AB41F-6B55-5C40-B5F6-B28D07324CD3}" destId="{2F68419D-8D35-C148-ACEA-E6F871C13CE4}" srcOrd="1" destOrd="0" presId="urn:microsoft.com/office/officeart/2005/8/layout/hList1"/>
    <dgm:cxn modelId="{4D343DDB-39DF-0243-A3FE-B22CA1382806}" type="presParOf" srcId="{678819FF-3F9E-9646-B31F-62C31AD6D418}" destId="{9937DF3D-3078-F145-A1DA-49C7CE6CA03E}" srcOrd="1" destOrd="0" presId="urn:microsoft.com/office/officeart/2005/8/layout/hList1"/>
    <dgm:cxn modelId="{085F0A18-DFEB-0A43-87BF-53EBDD1DD239}" type="presParOf" srcId="{678819FF-3F9E-9646-B31F-62C31AD6D418}" destId="{B7F45FA7-30F7-B846-9E14-6F3921EC45F3}" srcOrd="2" destOrd="0" presId="urn:microsoft.com/office/officeart/2005/8/layout/hList1"/>
    <dgm:cxn modelId="{EFF35453-498C-1A46-BFA4-3B7CC07653B2}" type="presParOf" srcId="{B7F45FA7-30F7-B846-9E14-6F3921EC45F3}" destId="{242BD1E6-341E-4C47-9AAB-D357490BC78C}" srcOrd="0" destOrd="0" presId="urn:microsoft.com/office/officeart/2005/8/layout/hList1"/>
    <dgm:cxn modelId="{6D0481B9-2DF8-3B45-AECA-41C2ACE9DA0C}" type="presParOf" srcId="{B7F45FA7-30F7-B846-9E14-6F3921EC45F3}" destId="{C2C69C07-AEE9-0240-AB70-B4411BB1CA0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996B5C-A9A9-4025-887E-B0CCE5A654C4}" type="doc">
      <dgm:prSet loTypeId="urn:microsoft.com/office/officeart/2005/8/layout/vList5" loCatId="list" qsTypeId="urn:microsoft.com/office/officeart/2005/8/quickstyle/simple1" qsCatId="simple" csTypeId="urn:microsoft.com/office/officeart/2005/8/colors/accent6_3" csCatId="accent6" phldr="1"/>
      <dgm:spPr/>
      <dgm:t>
        <a:bodyPr/>
        <a:lstStyle/>
        <a:p>
          <a:endParaRPr lang="it-IT"/>
        </a:p>
      </dgm:t>
    </dgm:pt>
    <dgm:pt modelId="{9FFCDEF5-4DF5-4B91-8FC0-18F440835C7E}">
      <dgm:prSet phldrT="[Testo]"/>
      <dgm:spPr/>
      <dgm:t>
        <a:bodyPr/>
        <a:lstStyle/>
        <a:p>
          <a:pPr>
            <a:buFont typeface="+mj-lt"/>
            <a:buAutoNum type="alphaLcParenR"/>
          </a:pPr>
          <a:r>
            <a:rPr lang="it-IT" b="1" dirty="0"/>
            <a:t>1. DIFFORMITÀ «STORICHE»</a:t>
          </a:r>
          <a:endParaRPr lang="it-IT" dirty="0"/>
        </a:p>
      </dgm:t>
    </dgm:pt>
    <dgm:pt modelId="{D51FB1C8-1767-4E39-B185-C469DFA5C5F0}" type="parTrans" cxnId="{CCB2CB61-F80A-4E48-8C57-F5AA589BE350}">
      <dgm:prSet/>
      <dgm:spPr/>
      <dgm:t>
        <a:bodyPr/>
        <a:lstStyle/>
        <a:p>
          <a:endParaRPr lang="it-IT"/>
        </a:p>
      </dgm:t>
    </dgm:pt>
    <dgm:pt modelId="{3BE715B2-B216-4995-8AB5-5E5D420F5BC6}" type="sibTrans" cxnId="{CCB2CB61-F80A-4E48-8C57-F5AA589BE350}">
      <dgm:prSet/>
      <dgm:spPr/>
      <dgm:t>
        <a:bodyPr/>
        <a:lstStyle/>
        <a:p>
          <a:endParaRPr lang="it-IT"/>
        </a:p>
      </dgm:t>
    </dgm:pt>
    <dgm:pt modelId="{F40C7522-85AC-4A8C-B027-B0A588016D8F}">
      <dgm:prSet/>
      <dgm:spPr/>
      <dgm:t>
        <a:bodyPr/>
        <a:lstStyle/>
        <a:p>
          <a:pPr rtl="0">
            <a:buFont typeface="+mj-lt"/>
            <a:buAutoNum type="alphaLcParenR"/>
          </a:pPr>
          <a:r>
            <a:rPr lang="it-IT" b="1" dirty="0"/>
            <a:t>2. DIFFORMITÀ «TOLLERATE»</a:t>
          </a:r>
          <a:endParaRPr lang="it-IT" dirty="0"/>
        </a:p>
      </dgm:t>
    </dgm:pt>
    <dgm:pt modelId="{39F0CD5E-8E20-4DDF-ABB5-56E54B7CD007}" type="parTrans" cxnId="{510A3093-BFAA-44D1-9E82-7CFA950DBFB0}">
      <dgm:prSet/>
      <dgm:spPr/>
      <dgm:t>
        <a:bodyPr/>
        <a:lstStyle/>
        <a:p>
          <a:endParaRPr lang="it-IT"/>
        </a:p>
      </dgm:t>
    </dgm:pt>
    <dgm:pt modelId="{2CB41405-D0A9-43E0-AB50-3782B431F348}" type="sibTrans" cxnId="{510A3093-BFAA-44D1-9E82-7CFA950DBFB0}">
      <dgm:prSet/>
      <dgm:spPr/>
      <dgm:t>
        <a:bodyPr/>
        <a:lstStyle/>
        <a:p>
          <a:endParaRPr lang="it-IT"/>
        </a:p>
      </dgm:t>
    </dgm:pt>
    <dgm:pt modelId="{66CCFF73-1219-4BBF-84AC-15B8D5FAC403}">
      <dgm:prSet/>
      <dgm:spPr/>
      <dgm:t>
        <a:bodyPr/>
        <a:lstStyle/>
        <a:p>
          <a:pPr>
            <a:buFont typeface="+mj-lt"/>
            <a:buAutoNum type="alphaLcParenR"/>
          </a:pPr>
          <a:r>
            <a:rPr lang="it-IT" b="1" dirty="0"/>
            <a:t>3. DIFFORMITÀ «IMPLICITAMENTE SANATE»</a:t>
          </a:r>
          <a:endParaRPr lang="it-IT" dirty="0"/>
        </a:p>
      </dgm:t>
    </dgm:pt>
    <dgm:pt modelId="{A1224753-A41B-42B8-BA89-0F85857425E3}" type="parTrans" cxnId="{4C502EF0-80CF-468B-8D7A-D265DB0CB989}">
      <dgm:prSet/>
      <dgm:spPr/>
      <dgm:t>
        <a:bodyPr/>
        <a:lstStyle/>
        <a:p>
          <a:endParaRPr lang="it-IT"/>
        </a:p>
      </dgm:t>
    </dgm:pt>
    <dgm:pt modelId="{98ABDF99-2968-4B7E-A678-89153E888C56}" type="sibTrans" cxnId="{4C502EF0-80CF-468B-8D7A-D265DB0CB989}">
      <dgm:prSet/>
      <dgm:spPr/>
      <dgm:t>
        <a:bodyPr/>
        <a:lstStyle/>
        <a:p>
          <a:endParaRPr lang="it-IT"/>
        </a:p>
      </dgm:t>
    </dgm:pt>
    <dgm:pt modelId="{DE5457B7-73D4-49FB-B3C0-1832D8699052}">
      <dgm:prSet/>
      <dgm:spPr/>
      <dgm:t>
        <a:bodyPr/>
        <a:lstStyle/>
        <a:p>
          <a:pPr algn="ctr" rtl="0">
            <a:buFontTx/>
            <a:buNone/>
          </a:pPr>
          <a:r>
            <a:rPr lang="it-IT" dirty="0"/>
            <a:t>Tolleranze costruttive e esecutive</a:t>
          </a:r>
        </a:p>
      </dgm:t>
    </dgm:pt>
    <dgm:pt modelId="{ED35BEE3-1BF9-4B02-B008-4DC3320908CD}" type="parTrans" cxnId="{8C363D6E-40D4-41AF-95A8-B21E59DA4B21}">
      <dgm:prSet/>
      <dgm:spPr/>
      <dgm:t>
        <a:bodyPr/>
        <a:lstStyle/>
        <a:p>
          <a:endParaRPr lang="it-IT"/>
        </a:p>
      </dgm:t>
    </dgm:pt>
    <dgm:pt modelId="{7C04AEB9-BD92-47C6-A5F6-9D2EC749BF7C}" type="sibTrans" cxnId="{8C363D6E-40D4-41AF-95A8-B21E59DA4B21}">
      <dgm:prSet/>
      <dgm:spPr/>
      <dgm:t>
        <a:bodyPr/>
        <a:lstStyle/>
        <a:p>
          <a:endParaRPr lang="it-IT"/>
        </a:p>
      </dgm:t>
    </dgm:pt>
    <dgm:pt modelId="{BAE5479E-2CB0-4A74-B101-1ACF9BB5C537}">
      <dgm:prSet/>
      <dgm:spPr/>
      <dgm:t>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it-IT" dirty="0"/>
            <a:t>Difformità che, a seguito di accertamento da parte dei funzionari incaricati, non sono state oggetto di un provvedimento di demolizione o riduzione in pristino e per cui è stata rilasciata la certificazione di abitabilità o di agibilità</a:t>
          </a:r>
        </a:p>
        <a:p>
          <a:pPr marL="114300" lvl="1" indent="0" defTabSz="577850" rtl="0">
            <a:lnSpc>
              <a:spcPct val="90000"/>
            </a:lnSpc>
            <a:spcBef>
              <a:spcPct val="0"/>
            </a:spcBef>
            <a:spcAft>
              <a:spcPct val="15000"/>
            </a:spcAft>
            <a:buFont typeface="+mj-lt"/>
            <a:buNone/>
          </a:pPr>
          <a:endParaRPr lang="it-IT" dirty="0"/>
        </a:p>
      </dgm:t>
    </dgm:pt>
    <dgm:pt modelId="{F61096CC-F5D0-45B8-881C-A7322326C741}" type="parTrans" cxnId="{B93A5A01-52CA-4790-BE21-8FC46F6DFBA5}">
      <dgm:prSet/>
      <dgm:spPr/>
      <dgm:t>
        <a:bodyPr/>
        <a:lstStyle/>
        <a:p>
          <a:endParaRPr lang="it-IT"/>
        </a:p>
      </dgm:t>
    </dgm:pt>
    <dgm:pt modelId="{4B21ED4B-0514-489E-9E8E-4911D3C82C8D}" type="sibTrans" cxnId="{B93A5A01-52CA-4790-BE21-8FC46F6DFBA5}">
      <dgm:prSet/>
      <dgm:spPr/>
      <dgm:t>
        <a:bodyPr/>
        <a:lstStyle/>
        <a:p>
          <a:endParaRPr lang="it-IT"/>
        </a:p>
      </dgm:t>
    </dgm:pt>
    <dgm:pt modelId="{B9DD47B6-4892-4F02-8481-DE2A1D66116B}">
      <dgm:prSet phldrT="[Testo]"/>
      <dgm:spPr/>
      <dgm:t>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dirty="0"/>
            <a:t> Tutela del legittimo affidamento del proprietario relativo ad interventi edilizi antecedenti alle novità introdotte nel 1977 dalla cd. “Legge Bucalossi”, che ha subordinato il diritto a costruire ad un titolo edilizio rilasciato dall'amministrazione comunale a fronte del pagamento di un corrispettivo</a:t>
          </a:r>
        </a:p>
      </dgm:t>
    </dgm:pt>
    <dgm:pt modelId="{6D46E2E2-40ED-4EEF-A736-646CC5189476}" type="parTrans" cxnId="{A1C175E6-DDEF-413D-B2D0-F9058F948E75}">
      <dgm:prSet/>
      <dgm:spPr/>
      <dgm:t>
        <a:bodyPr/>
        <a:lstStyle/>
        <a:p>
          <a:endParaRPr lang="it-IT"/>
        </a:p>
      </dgm:t>
    </dgm:pt>
    <dgm:pt modelId="{9F928445-DCA8-4114-817C-FA2ED94D6EFF}" type="sibTrans" cxnId="{A1C175E6-DDEF-413D-B2D0-F9058F948E75}">
      <dgm:prSet/>
      <dgm:spPr/>
      <dgm:t>
        <a:bodyPr/>
        <a:lstStyle/>
        <a:p>
          <a:endParaRPr lang="it-IT"/>
        </a:p>
      </dgm:t>
    </dgm:pt>
    <dgm:pt modelId="{2F1D156E-CE6D-4AA4-94AB-15E0AB668CFE}" type="pres">
      <dgm:prSet presAssocID="{6F996B5C-A9A9-4025-887E-B0CCE5A654C4}" presName="Name0" presStyleCnt="0">
        <dgm:presLayoutVars>
          <dgm:dir/>
          <dgm:animLvl val="lvl"/>
          <dgm:resizeHandles val="exact"/>
        </dgm:presLayoutVars>
      </dgm:prSet>
      <dgm:spPr/>
    </dgm:pt>
    <dgm:pt modelId="{320B0BB6-2CC0-4057-B9E1-3FD600ED332F}" type="pres">
      <dgm:prSet presAssocID="{9FFCDEF5-4DF5-4B91-8FC0-18F440835C7E}" presName="linNode" presStyleCnt="0"/>
      <dgm:spPr/>
    </dgm:pt>
    <dgm:pt modelId="{249ECB9A-94B1-4609-8973-358649D72F4E}" type="pres">
      <dgm:prSet presAssocID="{9FFCDEF5-4DF5-4B91-8FC0-18F440835C7E}" presName="parentText" presStyleLbl="node1" presStyleIdx="0" presStyleCnt="3">
        <dgm:presLayoutVars>
          <dgm:chMax val="1"/>
          <dgm:bulletEnabled val="1"/>
        </dgm:presLayoutVars>
      </dgm:prSet>
      <dgm:spPr/>
    </dgm:pt>
    <dgm:pt modelId="{937E4B6B-C33E-4CF4-875F-C0DF1AC3A93A}" type="pres">
      <dgm:prSet presAssocID="{9FFCDEF5-4DF5-4B91-8FC0-18F440835C7E}" presName="descendantText" presStyleLbl="alignAccFollowNode1" presStyleIdx="0" presStyleCnt="3">
        <dgm:presLayoutVars>
          <dgm:bulletEnabled val="1"/>
        </dgm:presLayoutVars>
      </dgm:prSet>
      <dgm:spPr/>
    </dgm:pt>
    <dgm:pt modelId="{CA7A73CD-FC41-4DA5-ACFB-1CA771A16619}" type="pres">
      <dgm:prSet presAssocID="{3BE715B2-B216-4995-8AB5-5E5D420F5BC6}" presName="sp" presStyleCnt="0"/>
      <dgm:spPr/>
    </dgm:pt>
    <dgm:pt modelId="{122107EE-32A8-45AC-9065-E869D10CE17E}" type="pres">
      <dgm:prSet presAssocID="{F40C7522-85AC-4A8C-B027-B0A588016D8F}" presName="linNode" presStyleCnt="0"/>
      <dgm:spPr/>
    </dgm:pt>
    <dgm:pt modelId="{CE07ED4B-78DF-44EA-84B2-C01D66E9F592}" type="pres">
      <dgm:prSet presAssocID="{F40C7522-85AC-4A8C-B027-B0A588016D8F}" presName="parentText" presStyleLbl="node1" presStyleIdx="1" presStyleCnt="3">
        <dgm:presLayoutVars>
          <dgm:chMax val="1"/>
          <dgm:bulletEnabled val="1"/>
        </dgm:presLayoutVars>
      </dgm:prSet>
      <dgm:spPr/>
    </dgm:pt>
    <dgm:pt modelId="{41BB97F4-0930-4134-9A55-E8E7DC7124F3}" type="pres">
      <dgm:prSet presAssocID="{F40C7522-85AC-4A8C-B027-B0A588016D8F}" presName="descendantText" presStyleLbl="alignAccFollowNode1" presStyleIdx="1" presStyleCnt="3">
        <dgm:presLayoutVars>
          <dgm:bulletEnabled val="1"/>
        </dgm:presLayoutVars>
      </dgm:prSet>
      <dgm:spPr/>
    </dgm:pt>
    <dgm:pt modelId="{E14D2D5C-091A-4D23-B63D-0294E3D55FE3}" type="pres">
      <dgm:prSet presAssocID="{2CB41405-D0A9-43E0-AB50-3782B431F348}" presName="sp" presStyleCnt="0"/>
      <dgm:spPr/>
    </dgm:pt>
    <dgm:pt modelId="{B95EF0FF-0D1C-462C-B312-1BDA56262FCB}" type="pres">
      <dgm:prSet presAssocID="{66CCFF73-1219-4BBF-84AC-15B8D5FAC403}" presName="linNode" presStyleCnt="0"/>
      <dgm:spPr/>
    </dgm:pt>
    <dgm:pt modelId="{7C7C4C62-8E5B-4746-99A5-3AC3602FD02C}" type="pres">
      <dgm:prSet presAssocID="{66CCFF73-1219-4BBF-84AC-15B8D5FAC403}" presName="parentText" presStyleLbl="node1" presStyleIdx="2" presStyleCnt="3">
        <dgm:presLayoutVars>
          <dgm:chMax val="1"/>
          <dgm:bulletEnabled val="1"/>
        </dgm:presLayoutVars>
      </dgm:prSet>
      <dgm:spPr/>
    </dgm:pt>
    <dgm:pt modelId="{3BE62CB3-4E7B-46DC-8ED3-60E978E10895}" type="pres">
      <dgm:prSet presAssocID="{66CCFF73-1219-4BBF-84AC-15B8D5FAC403}" presName="descendantText" presStyleLbl="alignAccFollowNode1" presStyleIdx="2" presStyleCnt="3">
        <dgm:presLayoutVars>
          <dgm:bulletEnabled val="1"/>
        </dgm:presLayoutVars>
      </dgm:prSet>
      <dgm:spPr/>
    </dgm:pt>
  </dgm:ptLst>
  <dgm:cxnLst>
    <dgm:cxn modelId="{B93A5A01-52CA-4790-BE21-8FC46F6DFBA5}" srcId="{66CCFF73-1219-4BBF-84AC-15B8D5FAC403}" destId="{BAE5479E-2CB0-4A74-B101-1ACF9BB5C537}" srcOrd="0" destOrd="0" parTransId="{F61096CC-F5D0-45B8-881C-A7322326C741}" sibTransId="{4B21ED4B-0514-489E-9E8E-4911D3C82C8D}"/>
    <dgm:cxn modelId="{7645EE17-56F6-4217-A4C0-CB6D45B679E4}" type="presOf" srcId="{B9DD47B6-4892-4F02-8481-DE2A1D66116B}" destId="{937E4B6B-C33E-4CF4-875F-C0DF1AC3A93A}" srcOrd="0" destOrd="0" presId="urn:microsoft.com/office/officeart/2005/8/layout/vList5"/>
    <dgm:cxn modelId="{CCB2CB61-F80A-4E48-8C57-F5AA589BE350}" srcId="{6F996B5C-A9A9-4025-887E-B0CCE5A654C4}" destId="{9FFCDEF5-4DF5-4B91-8FC0-18F440835C7E}" srcOrd="0" destOrd="0" parTransId="{D51FB1C8-1767-4E39-B185-C469DFA5C5F0}" sibTransId="{3BE715B2-B216-4995-8AB5-5E5D420F5BC6}"/>
    <dgm:cxn modelId="{75D66744-D4D0-4FB6-BBF2-EB37CAE54835}" type="presOf" srcId="{6F996B5C-A9A9-4025-887E-B0CCE5A654C4}" destId="{2F1D156E-CE6D-4AA4-94AB-15E0AB668CFE}" srcOrd="0" destOrd="0" presId="urn:microsoft.com/office/officeart/2005/8/layout/vList5"/>
    <dgm:cxn modelId="{91AA1068-8597-417A-9F9C-C8C3653EA9B0}" type="presOf" srcId="{9FFCDEF5-4DF5-4B91-8FC0-18F440835C7E}" destId="{249ECB9A-94B1-4609-8973-358649D72F4E}" srcOrd="0" destOrd="0" presId="urn:microsoft.com/office/officeart/2005/8/layout/vList5"/>
    <dgm:cxn modelId="{8C363D6E-40D4-41AF-95A8-B21E59DA4B21}" srcId="{F40C7522-85AC-4A8C-B027-B0A588016D8F}" destId="{DE5457B7-73D4-49FB-B3C0-1832D8699052}" srcOrd="0" destOrd="0" parTransId="{ED35BEE3-1BF9-4B02-B008-4DC3320908CD}" sibTransId="{7C04AEB9-BD92-47C6-A5F6-9D2EC749BF7C}"/>
    <dgm:cxn modelId="{E8EB3E54-4814-4CBA-AE47-D0F195D70799}" type="presOf" srcId="{BAE5479E-2CB0-4A74-B101-1ACF9BB5C537}" destId="{3BE62CB3-4E7B-46DC-8ED3-60E978E10895}" srcOrd="0" destOrd="0" presId="urn:microsoft.com/office/officeart/2005/8/layout/vList5"/>
    <dgm:cxn modelId="{510A3093-BFAA-44D1-9E82-7CFA950DBFB0}" srcId="{6F996B5C-A9A9-4025-887E-B0CCE5A654C4}" destId="{F40C7522-85AC-4A8C-B027-B0A588016D8F}" srcOrd="1" destOrd="0" parTransId="{39F0CD5E-8E20-4DDF-ABB5-56E54B7CD007}" sibTransId="{2CB41405-D0A9-43E0-AB50-3782B431F348}"/>
    <dgm:cxn modelId="{08306E9F-40B9-4EFA-AC62-514FB92BAA6F}" type="presOf" srcId="{F40C7522-85AC-4A8C-B027-B0A588016D8F}" destId="{CE07ED4B-78DF-44EA-84B2-C01D66E9F592}" srcOrd="0" destOrd="0" presId="urn:microsoft.com/office/officeart/2005/8/layout/vList5"/>
    <dgm:cxn modelId="{D135D0A4-5032-4176-B953-3387B0CDD3F9}" type="presOf" srcId="{DE5457B7-73D4-49FB-B3C0-1832D8699052}" destId="{41BB97F4-0930-4134-9A55-E8E7DC7124F3}" srcOrd="0" destOrd="0" presId="urn:microsoft.com/office/officeart/2005/8/layout/vList5"/>
    <dgm:cxn modelId="{440F36AE-7B73-417B-B5A1-8A2D94E5EED6}" type="presOf" srcId="{66CCFF73-1219-4BBF-84AC-15B8D5FAC403}" destId="{7C7C4C62-8E5B-4746-99A5-3AC3602FD02C}" srcOrd="0" destOrd="0" presId="urn:microsoft.com/office/officeart/2005/8/layout/vList5"/>
    <dgm:cxn modelId="{A1C175E6-DDEF-413D-B2D0-F9058F948E75}" srcId="{9FFCDEF5-4DF5-4B91-8FC0-18F440835C7E}" destId="{B9DD47B6-4892-4F02-8481-DE2A1D66116B}" srcOrd="0" destOrd="0" parTransId="{6D46E2E2-40ED-4EEF-A736-646CC5189476}" sibTransId="{9F928445-DCA8-4114-817C-FA2ED94D6EFF}"/>
    <dgm:cxn modelId="{4C502EF0-80CF-468B-8D7A-D265DB0CB989}" srcId="{6F996B5C-A9A9-4025-887E-B0CCE5A654C4}" destId="{66CCFF73-1219-4BBF-84AC-15B8D5FAC403}" srcOrd="2" destOrd="0" parTransId="{A1224753-A41B-42B8-BA89-0F85857425E3}" sibTransId="{98ABDF99-2968-4B7E-A678-89153E888C56}"/>
    <dgm:cxn modelId="{3647B4A4-A2A0-4540-BB44-378BB552464F}" type="presParOf" srcId="{2F1D156E-CE6D-4AA4-94AB-15E0AB668CFE}" destId="{320B0BB6-2CC0-4057-B9E1-3FD600ED332F}" srcOrd="0" destOrd="0" presId="urn:microsoft.com/office/officeart/2005/8/layout/vList5"/>
    <dgm:cxn modelId="{3175A102-A235-4A05-B9C2-4CB22D624EC6}" type="presParOf" srcId="{320B0BB6-2CC0-4057-B9E1-3FD600ED332F}" destId="{249ECB9A-94B1-4609-8973-358649D72F4E}" srcOrd="0" destOrd="0" presId="urn:microsoft.com/office/officeart/2005/8/layout/vList5"/>
    <dgm:cxn modelId="{D40EE2B4-DF56-45D6-ADF2-1F4E4B026D7C}" type="presParOf" srcId="{320B0BB6-2CC0-4057-B9E1-3FD600ED332F}" destId="{937E4B6B-C33E-4CF4-875F-C0DF1AC3A93A}" srcOrd="1" destOrd="0" presId="urn:microsoft.com/office/officeart/2005/8/layout/vList5"/>
    <dgm:cxn modelId="{B0F9157B-9E46-46CA-887C-2B863EF09E46}" type="presParOf" srcId="{2F1D156E-CE6D-4AA4-94AB-15E0AB668CFE}" destId="{CA7A73CD-FC41-4DA5-ACFB-1CA771A16619}" srcOrd="1" destOrd="0" presId="urn:microsoft.com/office/officeart/2005/8/layout/vList5"/>
    <dgm:cxn modelId="{65EEECA6-63C4-4007-AF50-6A03F9D6B946}" type="presParOf" srcId="{2F1D156E-CE6D-4AA4-94AB-15E0AB668CFE}" destId="{122107EE-32A8-45AC-9065-E869D10CE17E}" srcOrd="2" destOrd="0" presId="urn:microsoft.com/office/officeart/2005/8/layout/vList5"/>
    <dgm:cxn modelId="{BFAE8F85-D5F0-44C2-A6DD-3993290EBB49}" type="presParOf" srcId="{122107EE-32A8-45AC-9065-E869D10CE17E}" destId="{CE07ED4B-78DF-44EA-84B2-C01D66E9F592}" srcOrd="0" destOrd="0" presId="urn:microsoft.com/office/officeart/2005/8/layout/vList5"/>
    <dgm:cxn modelId="{B9CD0BDD-6883-40D7-9EE7-BCB266E85A3C}" type="presParOf" srcId="{122107EE-32A8-45AC-9065-E869D10CE17E}" destId="{41BB97F4-0930-4134-9A55-E8E7DC7124F3}" srcOrd="1" destOrd="0" presId="urn:microsoft.com/office/officeart/2005/8/layout/vList5"/>
    <dgm:cxn modelId="{BB7AC1C2-FBF2-41D3-913C-AB773EFB3EAC}" type="presParOf" srcId="{2F1D156E-CE6D-4AA4-94AB-15E0AB668CFE}" destId="{E14D2D5C-091A-4D23-B63D-0294E3D55FE3}" srcOrd="3" destOrd="0" presId="urn:microsoft.com/office/officeart/2005/8/layout/vList5"/>
    <dgm:cxn modelId="{E26BB8F2-E290-496E-82C1-DFDF1542CB28}" type="presParOf" srcId="{2F1D156E-CE6D-4AA4-94AB-15E0AB668CFE}" destId="{B95EF0FF-0D1C-462C-B312-1BDA56262FCB}" srcOrd="4" destOrd="0" presId="urn:microsoft.com/office/officeart/2005/8/layout/vList5"/>
    <dgm:cxn modelId="{D110923A-7781-42B4-9925-CCDF7B3E27B8}" type="presParOf" srcId="{B95EF0FF-0D1C-462C-B312-1BDA56262FCB}" destId="{7C7C4C62-8E5B-4746-99A5-3AC3602FD02C}" srcOrd="0" destOrd="0" presId="urn:microsoft.com/office/officeart/2005/8/layout/vList5"/>
    <dgm:cxn modelId="{F8D16DAA-0710-44C4-90DC-CADDBFB8E1F8}" type="presParOf" srcId="{B95EF0FF-0D1C-462C-B312-1BDA56262FCB}" destId="{3BE62CB3-4E7B-46DC-8ED3-60E978E1089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74BF0C-C498-4C11-9640-54C99D579DA2}" type="doc">
      <dgm:prSet loTypeId="urn:microsoft.com/office/officeart/2005/8/layout/vProcess5" loCatId="process" qsTypeId="urn:microsoft.com/office/officeart/2005/8/quickstyle/simple2" qsCatId="simple" csTypeId="urn:microsoft.com/office/officeart/2005/8/colors/accent6_3" csCatId="accent6" phldr="1"/>
      <dgm:spPr/>
      <dgm:t>
        <a:bodyPr/>
        <a:lstStyle/>
        <a:p>
          <a:endParaRPr lang="it-IT"/>
        </a:p>
      </dgm:t>
    </dgm:pt>
    <dgm:pt modelId="{A899E0F1-FD65-4D58-87C3-AA5C670D822B}">
      <dgm:prSet/>
      <dgm:spPr/>
      <dgm:t>
        <a:bodyPr/>
        <a:lstStyle/>
        <a:p>
          <a:r>
            <a:rPr lang="it-IT" b="1" dirty="0"/>
            <a:t>RIPARAMETRARE</a:t>
          </a:r>
          <a:r>
            <a:rPr lang="it-IT" dirty="0"/>
            <a:t> in misura inversamente proporzionale alle dimensioni dell’unità immobiliare la percentuale del 2% quale limite al rispetto dell’altezza, dei distacchi, della cubatura, della superficie e di ogni altro parametro edilizio </a:t>
          </a:r>
        </a:p>
      </dgm:t>
    </dgm:pt>
    <dgm:pt modelId="{15061B4D-8C28-414D-9184-7DD95686630D}" type="parTrans" cxnId="{043C098E-8035-4E85-A11C-4A538EE01068}">
      <dgm:prSet/>
      <dgm:spPr/>
      <dgm:t>
        <a:bodyPr/>
        <a:lstStyle/>
        <a:p>
          <a:endParaRPr lang="it-IT"/>
        </a:p>
      </dgm:t>
    </dgm:pt>
    <dgm:pt modelId="{4B1B4078-85FF-479E-BEC4-4546F31326A9}" type="sibTrans" cxnId="{043C098E-8035-4E85-A11C-4A538EE01068}">
      <dgm:prSet/>
      <dgm:spPr/>
      <dgm:t>
        <a:bodyPr/>
        <a:lstStyle/>
        <a:p>
          <a:endParaRPr lang="it-IT"/>
        </a:p>
      </dgm:t>
    </dgm:pt>
    <dgm:pt modelId="{D53C346C-E53A-4F81-B133-2E9E080B8ACA}">
      <dgm:prSet/>
      <dgm:spPr/>
      <dgm:t>
        <a:bodyPr/>
        <a:lstStyle/>
        <a:p>
          <a:r>
            <a:rPr lang="it-IT" b="1" dirty="0"/>
            <a:t>TIPIZZARE</a:t>
          </a:r>
          <a:r>
            <a:rPr lang="it-IT" dirty="0"/>
            <a:t> le fattispecie che possono essere ricondotte alla disciplina sulle tolleranze esecutive, superando le incertezze interpretative che oggi costituiscono spesso un ostacolo all’accertamento dello stato legittimo dell’immobile, anche al fine di ridurre gli adempimenti amministrativi a carico dei competenti uffici comunali</a:t>
          </a:r>
        </a:p>
      </dgm:t>
    </dgm:pt>
    <dgm:pt modelId="{5B18605F-030A-434B-906D-9BB7A8D34957}" type="parTrans" cxnId="{702C6DB2-9C3A-4158-B564-DE3298F37C76}">
      <dgm:prSet/>
      <dgm:spPr/>
      <dgm:t>
        <a:bodyPr/>
        <a:lstStyle/>
        <a:p>
          <a:endParaRPr lang="it-IT"/>
        </a:p>
      </dgm:t>
    </dgm:pt>
    <dgm:pt modelId="{2C17CDCD-2198-4D10-A097-860851A46341}" type="sibTrans" cxnId="{702C6DB2-9C3A-4158-B564-DE3298F37C76}">
      <dgm:prSet/>
      <dgm:spPr/>
      <dgm:t>
        <a:bodyPr/>
        <a:lstStyle/>
        <a:p>
          <a:endParaRPr lang="it-IT"/>
        </a:p>
      </dgm:t>
    </dgm:pt>
    <dgm:pt modelId="{707CE319-BE0C-4B8A-AA31-F3AE118CC93A}">
      <dgm:prSet/>
      <dgm:spPr/>
      <dgm:t>
        <a:bodyPr/>
        <a:lstStyle/>
        <a:p>
          <a:r>
            <a:rPr lang="it-IT" b="1" dirty="0"/>
            <a:t>ESTENDERE</a:t>
          </a:r>
          <a:r>
            <a:rPr lang="it-IT" dirty="0"/>
            <a:t> l’ambito delle tolleranze esecutive ai casi in cui le difformità non siano state contestate o considerate rilevanti dalle PA in sede di rilascio delle autorizzazioni di abitabilità/agibilità o di un provvedimento edilizio favorevole all’interessato</a:t>
          </a:r>
        </a:p>
      </dgm:t>
    </dgm:pt>
    <dgm:pt modelId="{3C30BF49-F0AF-40DF-AEE7-9067A83D01C7}" type="parTrans" cxnId="{B2FF0CE6-6866-4F95-94A7-58D7F5E319CB}">
      <dgm:prSet/>
      <dgm:spPr/>
      <dgm:t>
        <a:bodyPr/>
        <a:lstStyle/>
        <a:p>
          <a:endParaRPr lang="it-IT"/>
        </a:p>
      </dgm:t>
    </dgm:pt>
    <dgm:pt modelId="{E2CCEE65-ED89-44A3-9FAC-A246B752C371}" type="sibTrans" cxnId="{B2FF0CE6-6866-4F95-94A7-58D7F5E319CB}">
      <dgm:prSet/>
      <dgm:spPr/>
      <dgm:t>
        <a:bodyPr/>
        <a:lstStyle/>
        <a:p>
          <a:endParaRPr lang="it-IT"/>
        </a:p>
      </dgm:t>
    </dgm:pt>
    <dgm:pt modelId="{77EA0242-C0A4-43BD-9F7F-B3D7379E1A39}" type="pres">
      <dgm:prSet presAssocID="{0D74BF0C-C498-4C11-9640-54C99D579DA2}" presName="outerComposite" presStyleCnt="0">
        <dgm:presLayoutVars>
          <dgm:chMax val="5"/>
          <dgm:dir/>
          <dgm:resizeHandles val="exact"/>
        </dgm:presLayoutVars>
      </dgm:prSet>
      <dgm:spPr/>
    </dgm:pt>
    <dgm:pt modelId="{9CC5964C-819D-454C-BF71-FE9034B5CAA4}" type="pres">
      <dgm:prSet presAssocID="{0D74BF0C-C498-4C11-9640-54C99D579DA2}" presName="dummyMaxCanvas" presStyleCnt="0">
        <dgm:presLayoutVars/>
      </dgm:prSet>
      <dgm:spPr/>
    </dgm:pt>
    <dgm:pt modelId="{48A4CB62-5596-4DE3-B0F3-272503432D3B}" type="pres">
      <dgm:prSet presAssocID="{0D74BF0C-C498-4C11-9640-54C99D579DA2}" presName="ThreeNodes_1" presStyleLbl="node1" presStyleIdx="0" presStyleCnt="3">
        <dgm:presLayoutVars>
          <dgm:bulletEnabled val="1"/>
        </dgm:presLayoutVars>
      </dgm:prSet>
      <dgm:spPr/>
    </dgm:pt>
    <dgm:pt modelId="{F8627A05-8C46-462D-BD21-A0395C4F9473}" type="pres">
      <dgm:prSet presAssocID="{0D74BF0C-C498-4C11-9640-54C99D579DA2}" presName="ThreeNodes_2" presStyleLbl="node1" presStyleIdx="1" presStyleCnt="3">
        <dgm:presLayoutVars>
          <dgm:bulletEnabled val="1"/>
        </dgm:presLayoutVars>
      </dgm:prSet>
      <dgm:spPr/>
    </dgm:pt>
    <dgm:pt modelId="{5C6425EA-757A-4959-9080-85FCF9CC0A8B}" type="pres">
      <dgm:prSet presAssocID="{0D74BF0C-C498-4C11-9640-54C99D579DA2}" presName="ThreeNodes_3" presStyleLbl="node1" presStyleIdx="2" presStyleCnt="3">
        <dgm:presLayoutVars>
          <dgm:bulletEnabled val="1"/>
        </dgm:presLayoutVars>
      </dgm:prSet>
      <dgm:spPr/>
    </dgm:pt>
    <dgm:pt modelId="{D21D6100-D948-4DC7-9229-6211C553187D}" type="pres">
      <dgm:prSet presAssocID="{0D74BF0C-C498-4C11-9640-54C99D579DA2}" presName="ThreeConn_1-2" presStyleLbl="fgAccFollowNode1" presStyleIdx="0" presStyleCnt="2">
        <dgm:presLayoutVars>
          <dgm:bulletEnabled val="1"/>
        </dgm:presLayoutVars>
      </dgm:prSet>
      <dgm:spPr/>
    </dgm:pt>
    <dgm:pt modelId="{05999931-479A-4B9C-B897-027BF69CB59B}" type="pres">
      <dgm:prSet presAssocID="{0D74BF0C-C498-4C11-9640-54C99D579DA2}" presName="ThreeConn_2-3" presStyleLbl="fgAccFollowNode1" presStyleIdx="1" presStyleCnt="2">
        <dgm:presLayoutVars>
          <dgm:bulletEnabled val="1"/>
        </dgm:presLayoutVars>
      </dgm:prSet>
      <dgm:spPr/>
    </dgm:pt>
    <dgm:pt modelId="{464433D5-1632-4424-B094-5DF3DF323655}" type="pres">
      <dgm:prSet presAssocID="{0D74BF0C-C498-4C11-9640-54C99D579DA2}" presName="ThreeNodes_1_text" presStyleLbl="node1" presStyleIdx="2" presStyleCnt="3">
        <dgm:presLayoutVars>
          <dgm:bulletEnabled val="1"/>
        </dgm:presLayoutVars>
      </dgm:prSet>
      <dgm:spPr/>
    </dgm:pt>
    <dgm:pt modelId="{8C7896E9-8868-4ECC-B29C-02D5C4B58D4B}" type="pres">
      <dgm:prSet presAssocID="{0D74BF0C-C498-4C11-9640-54C99D579DA2}" presName="ThreeNodes_2_text" presStyleLbl="node1" presStyleIdx="2" presStyleCnt="3">
        <dgm:presLayoutVars>
          <dgm:bulletEnabled val="1"/>
        </dgm:presLayoutVars>
      </dgm:prSet>
      <dgm:spPr/>
    </dgm:pt>
    <dgm:pt modelId="{BF32997F-22B7-4C80-B6AB-11FE30C9925C}" type="pres">
      <dgm:prSet presAssocID="{0D74BF0C-C498-4C11-9640-54C99D579DA2}" presName="ThreeNodes_3_text" presStyleLbl="node1" presStyleIdx="2" presStyleCnt="3">
        <dgm:presLayoutVars>
          <dgm:bulletEnabled val="1"/>
        </dgm:presLayoutVars>
      </dgm:prSet>
      <dgm:spPr/>
    </dgm:pt>
  </dgm:ptLst>
  <dgm:cxnLst>
    <dgm:cxn modelId="{114E343A-FE54-4F61-9EB8-21081935DC6C}" type="presOf" srcId="{707CE319-BE0C-4B8A-AA31-F3AE118CC93A}" destId="{BF32997F-22B7-4C80-B6AB-11FE30C9925C}" srcOrd="1" destOrd="0" presId="urn:microsoft.com/office/officeart/2005/8/layout/vProcess5"/>
    <dgm:cxn modelId="{4DF8215C-1D45-47E3-B792-671181C75ABC}" type="presOf" srcId="{2C17CDCD-2198-4D10-A097-860851A46341}" destId="{05999931-479A-4B9C-B897-027BF69CB59B}" srcOrd="0" destOrd="0" presId="urn:microsoft.com/office/officeart/2005/8/layout/vProcess5"/>
    <dgm:cxn modelId="{6B2E484B-2329-4B0A-A1A7-69A20EA92447}" type="presOf" srcId="{D53C346C-E53A-4F81-B133-2E9E080B8ACA}" destId="{F8627A05-8C46-462D-BD21-A0395C4F9473}" srcOrd="0" destOrd="0" presId="urn:microsoft.com/office/officeart/2005/8/layout/vProcess5"/>
    <dgm:cxn modelId="{C18D584B-A05E-4301-8396-B050B7A9E040}" type="presOf" srcId="{4B1B4078-85FF-479E-BEC4-4546F31326A9}" destId="{D21D6100-D948-4DC7-9229-6211C553187D}" srcOrd="0" destOrd="0" presId="urn:microsoft.com/office/officeart/2005/8/layout/vProcess5"/>
    <dgm:cxn modelId="{167AC27B-E124-472E-B624-3CB0C28D3D23}" type="presOf" srcId="{D53C346C-E53A-4F81-B133-2E9E080B8ACA}" destId="{8C7896E9-8868-4ECC-B29C-02D5C4B58D4B}" srcOrd="1" destOrd="0" presId="urn:microsoft.com/office/officeart/2005/8/layout/vProcess5"/>
    <dgm:cxn modelId="{94E6967C-236F-440C-AEF6-855F535203BD}" type="presOf" srcId="{A899E0F1-FD65-4D58-87C3-AA5C670D822B}" destId="{464433D5-1632-4424-B094-5DF3DF323655}" srcOrd="1" destOrd="0" presId="urn:microsoft.com/office/officeart/2005/8/layout/vProcess5"/>
    <dgm:cxn modelId="{7B52B683-1D89-42B6-AEA6-773EB30F89B2}" type="presOf" srcId="{707CE319-BE0C-4B8A-AA31-F3AE118CC93A}" destId="{5C6425EA-757A-4959-9080-85FCF9CC0A8B}" srcOrd="0" destOrd="0" presId="urn:microsoft.com/office/officeart/2005/8/layout/vProcess5"/>
    <dgm:cxn modelId="{043C098E-8035-4E85-A11C-4A538EE01068}" srcId="{0D74BF0C-C498-4C11-9640-54C99D579DA2}" destId="{A899E0F1-FD65-4D58-87C3-AA5C670D822B}" srcOrd="0" destOrd="0" parTransId="{15061B4D-8C28-414D-9184-7DD95686630D}" sibTransId="{4B1B4078-85FF-479E-BEC4-4546F31326A9}"/>
    <dgm:cxn modelId="{1DFFE39D-96F2-4542-97F6-02C93C620456}" type="presOf" srcId="{0D74BF0C-C498-4C11-9640-54C99D579DA2}" destId="{77EA0242-C0A4-43BD-9F7F-B3D7379E1A39}" srcOrd="0" destOrd="0" presId="urn:microsoft.com/office/officeart/2005/8/layout/vProcess5"/>
    <dgm:cxn modelId="{702C6DB2-9C3A-4158-B564-DE3298F37C76}" srcId="{0D74BF0C-C498-4C11-9640-54C99D579DA2}" destId="{D53C346C-E53A-4F81-B133-2E9E080B8ACA}" srcOrd="1" destOrd="0" parTransId="{5B18605F-030A-434B-906D-9BB7A8D34957}" sibTransId="{2C17CDCD-2198-4D10-A097-860851A46341}"/>
    <dgm:cxn modelId="{2D9589D8-009A-4A5C-BBF5-B2089928BEE8}" type="presOf" srcId="{A899E0F1-FD65-4D58-87C3-AA5C670D822B}" destId="{48A4CB62-5596-4DE3-B0F3-272503432D3B}" srcOrd="0" destOrd="0" presId="urn:microsoft.com/office/officeart/2005/8/layout/vProcess5"/>
    <dgm:cxn modelId="{B2FF0CE6-6866-4F95-94A7-58D7F5E319CB}" srcId="{0D74BF0C-C498-4C11-9640-54C99D579DA2}" destId="{707CE319-BE0C-4B8A-AA31-F3AE118CC93A}" srcOrd="2" destOrd="0" parTransId="{3C30BF49-F0AF-40DF-AEE7-9067A83D01C7}" sibTransId="{E2CCEE65-ED89-44A3-9FAC-A246B752C371}"/>
    <dgm:cxn modelId="{336008AE-5970-43F8-A566-D0EEF39BDA7A}" type="presParOf" srcId="{77EA0242-C0A4-43BD-9F7F-B3D7379E1A39}" destId="{9CC5964C-819D-454C-BF71-FE9034B5CAA4}" srcOrd="0" destOrd="0" presId="urn:microsoft.com/office/officeart/2005/8/layout/vProcess5"/>
    <dgm:cxn modelId="{AA86DADD-9E11-4A42-82AB-FC69993C62F8}" type="presParOf" srcId="{77EA0242-C0A4-43BD-9F7F-B3D7379E1A39}" destId="{48A4CB62-5596-4DE3-B0F3-272503432D3B}" srcOrd="1" destOrd="0" presId="urn:microsoft.com/office/officeart/2005/8/layout/vProcess5"/>
    <dgm:cxn modelId="{019D44C4-79A0-4FDD-8963-7471B737B2D3}" type="presParOf" srcId="{77EA0242-C0A4-43BD-9F7F-B3D7379E1A39}" destId="{F8627A05-8C46-462D-BD21-A0395C4F9473}" srcOrd="2" destOrd="0" presId="urn:microsoft.com/office/officeart/2005/8/layout/vProcess5"/>
    <dgm:cxn modelId="{1F62680E-A812-42FE-B779-56090D55E09E}" type="presParOf" srcId="{77EA0242-C0A4-43BD-9F7F-B3D7379E1A39}" destId="{5C6425EA-757A-4959-9080-85FCF9CC0A8B}" srcOrd="3" destOrd="0" presId="urn:microsoft.com/office/officeart/2005/8/layout/vProcess5"/>
    <dgm:cxn modelId="{C8798262-D9C1-4BB9-84D5-5D72FE7B02E5}" type="presParOf" srcId="{77EA0242-C0A4-43BD-9F7F-B3D7379E1A39}" destId="{D21D6100-D948-4DC7-9229-6211C553187D}" srcOrd="4" destOrd="0" presId="urn:microsoft.com/office/officeart/2005/8/layout/vProcess5"/>
    <dgm:cxn modelId="{ADD0DBDF-332E-4E66-8AA8-2458A919B560}" type="presParOf" srcId="{77EA0242-C0A4-43BD-9F7F-B3D7379E1A39}" destId="{05999931-479A-4B9C-B897-027BF69CB59B}" srcOrd="5" destOrd="0" presId="urn:microsoft.com/office/officeart/2005/8/layout/vProcess5"/>
    <dgm:cxn modelId="{ADBF3A29-523E-4A8E-86D1-2E8BC4EB0FD1}" type="presParOf" srcId="{77EA0242-C0A4-43BD-9F7F-B3D7379E1A39}" destId="{464433D5-1632-4424-B094-5DF3DF323655}" srcOrd="6" destOrd="0" presId="urn:microsoft.com/office/officeart/2005/8/layout/vProcess5"/>
    <dgm:cxn modelId="{6F981C3A-A788-4DBB-BF6A-F8F9853C40D8}" type="presParOf" srcId="{77EA0242-C0A4-43BD-9F7F-B3D7379E1A39}" destId="{8C7896E9-8868-4ECC-B29C-02D5C4B58D4B}" srcOrd="7" destOrd="0" presId="urn:microsoft.com/office/officeart/2005/8/layout/vProcess5"/>
    <dgm:cxn modelId="{F6CDF323-5612-4029-BB2F-1D1C338A42F8}" type="presParOf" srcId="{77EA0242-C0A4-43BD-9F7F-B3D7379E1A39}" destId="{BF32997F-22B7-4C80-B6AB-11FE30C992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5B9DAC-714B-4144-B759-E5C3439AFCAF}" type="doc">
      <dgm:prSet loTypeId="urn:microsoft.com/office/officeart/2008/layout/HorizontalMultiLevelHierarchy" loCatId="hierarchy" qsTypeId="urn:microsoft.com/office/officeart/2005/8/quickstyle/simple1" qsCatId="simple" csTypeId="urn:microsoft.com/office/officeart/2005/8/colors/accent6_4" csCatId="accent6" phldr="1"/>
      <dgm:spPr/>
      <dgm:t>
        <a:bodyPr/>
        <a:lstStyle/>
        <a:p>
          <a:endParaRPr lang="it-IT"/>
        </a:p>
      </dgm:t>
    </dgm:pt>
    <dgm:pt modelId="{E24908C6-24C8-474E-A3D8-01D8BF20DEA4}">
      <dgm:prSet custT="1"/>
      <dgm:spPr>
        <a:solidFill>
          <a:schemeClr val="accent6">
            <a:lumMod val="50000"/>
          </a:schemeClr>
        </a:solidFill>
        <a:ln>
          <a:solidFill>
            <a:schemeClr val="accent6">
              <a:lumMod val="50000"/>
            </a:schemeClr>
          </a:solidFill>
        </a:ln>
      </dgm:spPr>
      <dgm:t>
        <a:bodyPr/>
        <a:lstStyle/>
        <a:p>
          <a:r>
            <a:rPr lang="it-IT" sz="1600" b="1" dirty="0"/>
            <a:t>Intervenire sulla disciplina del procedimento amministrativo per l’accertamento di conformità</a:t>
          </a:r>
        </a:p>
      </dgm:t>
    </dgm:pt>
    <dgm:pt modelId="{D9E740C6-D10D-4DCF-A8AA-9EB539A076E0}" type="parTrans" cxnId="{6B07434D-9228-477B-8CCA-B454AC841959}">
      <dgm:prSet/>
      <dgm:spPr/>
      <dgm:t>
        <a:bodyPr/>
        <a:lstStyle/>
        <a:p>
          <a:endParaRPr lang="it-IT" sz="1600"/>
        </a:p>
      </dgm:t>
    </dgm:pt>
    <dgm:pt modelId="{7B6D0D16-A5FF-4D51-BD7C-078E663F7842}" type="sibTrans" cxnId="{6B07434D-9228-477B-8CCA-B454AC841959}">
      <dgm:prSet/>
      <dgm:spPr/>
      <dgm:t>
        <a:bodyPr/>
        <a:lstStyle/>
        <a:p>
          <a:endParaRPr lang="it-IT" sz="1600"/>
        </a:p>
      </dgm:t>
    </dgm:pt>
    <dgm:pt modelId="{E4FE0FB2-9C07-4C11-B102-B712772097C1}">
      <dgm:prSet custT="1"/>
      <dgm:spPr/>
      <dgm:t>
        <a:bodyPr/>
        <a:lstStyle/>
        <a:p>
          <a:r>
            <a:rPr lang="it-IT" sz="1600" dirty="0"/>
            <a:t>Possibilità che lo Sportello unico edilizia possa subordinare il rilascio del permesso o la segnalazione in sanatoria alla realizzazione di interventi edilizi, anche strutturali, necessari per assicurare l'osservanza della normativa tecnica di settore relativa ai requisiti di sicurezza e alla rimozione delle opere che non possono essere sanate</a:t>
          </a:r>
        </a:p>
      </dgm:t>
    </dgm:pt>
    <dgm:pt modelId="{F88FFC5C-1D79-406D-9887-A5D4916333A4}" type="parTrans" cxnId="{D76D7D54-BA4C-4D54-94C0-3041B326149D}">
      <dgm:prSet custT="1"/>
      <dgm:spPr/>
      <dgm:t>
        <a:bodyPr/>
        <a:lstStyle/>
        <a:p>
          <a:endParaRPr lang="it-IT" sz="1600"/>
        </a:p>
      </dgm:t>
    </dgm:pt>
    <dgm:pt modelId="{8958AF48-95DB-41B3-B197-F40AA568D47A}" type="sibTrans" cxnId="{D76D7D54-BA4C-4D54-94C0-3041B326149D}">
      <dgm:prSet/>
      <dgm:spPr/>
      <dgm:t>
        <a:bodyPr/>
        <a:lstStyle/>
        <a:p>
          <a:endParaRPr lang="it-IT" sz="1600"/>
        </a:p>
      </dgm:t>
    </dgm:pt>
    <dgm:pt modelId="{930081D7-F416-49B6-B333-FCB53320E473}">
      <dgm:prSet custT="1"/>
      <dgm:spPr/>
      <dgm:t>
        <a:bodyPr/>
        <a:lstStyle/>
        <a:p>
          <a:r>
            <a:rPr lang="it-IT" sz="1600" dirty="0"/>
            <a:t>Richiesta del permesso/segnalazione in sanatoria accompagnata dalla dichiarazione di un professionista abilitato che attesti le necessarie conformità</a:t>
          </a:r>
        </a:p>
      </dgm:t>
    </dgm:pt>
    <dgm:pt modelId="{71FA2238-BED7-4FA6-8419-E1693D4A9D5A}" type="parTrans" cxnId="{5793B56C-9EFE-46BE-A0AC-CDA46CA8BFF1}">
      <dgm:prSet custT="1"/>
      <dgm:spPr/>
      <dgm:t>
        <a:bodyPr/>
        <a:lstStyle/>
        <a:p>
          <a:endParaRPr lang="it-IT" sz="1600"/>
        </a:p>
      </dgm:t>
    </dgm:pt>
    <dgm:pt modelId="{F9B97B72-B95F-4C96-9B27-E2C38DD2B9F3}" type="sibTrans" cxnId="{5793B56C-9EFE-46BE-A0AC-CDA46CA8BFF1}">
      <dgm:prSet/>
      <dgm:spPr/>
      <dgm:t>
        <a:bodyPr/>
        <a:lstStyle/>
        <a:p>
          <a:endParaRPr lang="it-IT" sz="1600"/>
        </a:p>
      </dgm:t>
    </dgm:pt>
    <dgm:pt modelId="{CF50BFE3-94A8-4D5F-B06D-B95EA0283C5F}">
      <dgm:prSet custT="1"/>
      <dgm:spPr/>
      <dgm:t>
        <a:bodyPr/>
        <a:lstStyle/>
        <a:p>
          <a:r>
            <a:rPr lang="it-IT" sz="1600" dirty="0"/>
            <a:t>Possibilità di accompagnare l'accertamento di conformità edilizia con un accertamento della compatibilità paesaggistica dell'intervento “in sanatoria” </a:t>
          </a:r>
        </a:p>
      </dgm:t>
    </dgm:pt>
    <dgm:pt modelId="{A0C40644-9C23-4947-B932-119873DD13CE}" type="parTrans" cxnId="{CFF4D7DA-965C-4EEB-B596-4F9E8CDDC1C1}">
      <dgm:prSet custT="1"/>
      <dgm:spPr/>
      <dgm:t>
        <a:bodyPr/>
        <a:lstStyle/>
        <a:p>
          <a:endParaRPr lang="it-IT" sz="1600"/>
        </a:p>
      </dgm:t>
    </dgm:pt>
    <dgm:pt modelId="{4460D928-CA23-4A48-905C-8DD18E20B068}" type="sibTrans" cxnId="{CFF4D7DA-965C-4EEB-B596-4F9E8CDDC1C1}">
      <dgm:prSet/>
      <dgm:spPr/>
      <dgm:t>
        <a:bodyPr/>
        <a:lstStyle/>
        <a:p>
          <a:endParaRPr lang="it-IT" sz="1600"/>
        </a:p>
      </dgm:t>
    </dgm:pt>
    <dgm:pt modelId="{915A8C94-79B7-455B-AAAD-2EF34F6D5D58}">
      <dgm:prSet custT="1"/>
      <dgm:spPr/>
      <dgm:t>
        <a:bodyPr/>
        <a:lstStyle/>
        <a:p>
          <a:r>
            <a:rPr lang="it-IT" sz="1600" dirty="0"/>
            <a:t>Semplificazione</a:t>
          </a:r>
          <a:r>
            <a:rPr lang="it-IT" sz="1600" baseline="0" dirty="0"/>
            <a:t> della procedura per il conseguimento del permesso in sanatoria : </a:t>
          </a:r>
        </a:p>
        <a:p>
          <a:r>
            <a:rPr lang="it-IT" sz="1600" baseline="0" dirty="0"/>
            <a:t>certezza dei tempi di risposta – dal «silenzio rigetto» al «silenzio assenso»</a:t>
          </a:r>
          <a:endParaRPr lang="it-IT" sz="1600" dirty="0"/>
        </a:p>
      </dgm:t>
    </dgm:pt>
    <dgm:pt modelId="{8DB3EAEE-8E8D-4E2E-BF8B-F5D36CA18BC7}" type="parTrans" cxnId="{BEF255CE-394F-4B34-BF8F-C0B6271009F8}">
      <dgm:prSet custT="1"/>
      <dgm:spPr/>
      <dgm:t>
        <a:bodyPr/>
        <a:lstStyle/>
        <a:p>
          <a:endParaRPr lang="it-IT" sz="1600"/>
        </a:p>
      </dgm:t>
    </dgm:pt>
    <dgm:pt modelId="{61E8F340-DAB3-4441-86B5-B81E6618F01E}" type="sibTrans" cxnId="{BEF255CE-394F-4B34-BF8F-C0B6271009F8}">
      <dgm:prSet/>
      <dgm:spPr/>
      <dgm:t>
        <a:bodyPr/>
        <a:lstStyle/>
        <a:p>
          <a:endParaRPr lang="it-IT" sz="1600"/>
        </a:p>
      </dgm:t>
    </dgm:pt>
    <dgm:pt modelId="{F6200DDF-7677-427C-80F5-D540D642FAB1}" type="pres">
      <dgm:prSet presAssocID="{DA5B9DAC-714B-4144-B759-E5C3439AFCAF}" presName="Name0" presStyleCnt="0">
        <dgm:presLayoutVars>
          <dgm:chPref val="1"/>
          <dgm:dir/>
          <dgm:animOne val="branch"/>
          <dgm:animLvl val="lvl"/>
          <dgm:resizeHandles val="exact"/>
        </dgm:presLayoutVars>
      </dgm:prSet>
      <dgm:spPr/>
    </dgm:pt>
    <dgm:pt modelId="{5A525727-8F0C-460B-920C-0727D62B5874}" type="pres">
      <dgm:prSet presAssocID="{E24908C6-24C8-474E-A3D8-01D8BF20DEA4}" presName="root1" presStyleCnt="0"/>
      <dgm:spPr/>
    </dgm:pt>
    <dgm:pt modelId="{503C7DEE-902B-41CD-8B52-2F9B8A9BDC69}" type="pres">
      <dgm:prSet presAssocID="{E24908C6-24C8-474E-A3D8-01D8BF20DEA4}" presName="LevelOneTextNode" presStyleLbl="node0" presStyleIdx="0" presStyleCnt="1" custScaleY="103350">
        <dgm:presLayoutVars>
          <dgm:chPref val="3"/>
        </dgm:presLayoutVars>
      </dgm:prSet>
      <dgm:spPr/>
    </dgm:pt>
    <dgm:pt modelId="{56F355C3-4FDA-4FD1-98AE-894EEA145905}" type="pres">
      <dgm:prSet presAssocID="{E24908C6-24C8-474E-A3D8-01D8BF20DEA4}" presName="level2hierChild" presStyleCnt="0"/>
      <dgm:spPr/>
    </dgm:pt>
    <dgm:pt modelId="{88985CB2-1F94-4459-9A85-B24D4BFA5782}" type="pres">
      <dgm:prSet presAssocID="{F88FFC5C-1D79-406D-9887-A5D4916333A4}" presName="conn2-1" presStyleLbl="parChTrans1D2" presStyleIdx="0" presStyleCnt="4"/>
      <dgm:spPr/>
    </dgm:pt>
    <dgm:pt modelId="{F881C27A-B498-4914-8802-BA33275D23E0}" type="pres">
      <dgm:prSet presAssocID="{F88FFC5C-1D79-406D-9887-A5D4916333A4}" presName="connTx" presStyleLbl="parChTrans1D2" presStyleIdx="0" presStyleCnt="4"/>
      <dgm:spPr/>
    </dgm:pt>
    <dgm:pt modelId="{7D544CDB-D711-45A0-B1E7-6E0B31BCAB62}" type="pres">
      <dgm:prSet presAssocID="{E4FE0FB2-9C07-4C11-B102-B712772097C1}" presName="root2" presStyleCnt="0"/>
      <dgm:spPr/>
    </dgm:pt>
    <dgm:pt modelId="{5DF43A99-5597-4054-8F99-51700E0DAAEF}" type="pres">
      <dgm:prSet presAssocID="{E4FE0FB2-9C07-4C11-B102-B712772097C1}" presName="LevelTwoTextNode" presStyleLbl="node2" presStyleIdx="0" presStyleCnt="4" custScaleX="330671" custScaleY="181704">
        <dgm:presLayoutVars>
          <dgm:chPref val="3"/>
        </dgm:presLayoutVars>
      </dgm:prSet>
      <dgm:spPr/>
    </dgm:pt>
    <dgm:pt modelId="{E91DC861-C33E-4E6D-B914-87682B2C2296}" type="pres">
      <dgm:prSet presAssocID="{E4FE0FB2-9C07-4C11-B102-B712772097C1}" presName="level3hierChild" presStyleCnt="0"/>
      <dgm:spPr/>
    </dgm:pt>
    <dgm:pt modelId="{D061D46C-5AEB-4D51-A3D7-D426AB10DB73}" type="pres">
      <dgm:prSet presAssocID="{71FA2238-BED7-4FA6-8419-E1693D4A9D5A}" presName="conn2-1" presStyleLbl="parChTrans1D2" presStyleIdx="1" presStyleCnt="4"/>
      <dgm:spPr/>
    </dgm:pt>
    <dgm:pt modelId="{F94BEA4F-054D-424B-BA8B-B0F8C16D18D3}" type="pres">
      <dgm:prSet presAssocID="{71FA2238-BED7-4FA6-8419-E1693D4A9D5A}" presName="connTx" presStyleLbl="parChTrans1D2" presStyleIdx="1" presStyleCnt="4"/>
      <dgm:spPr/>
    </dgm:pt>
    <dgm:pt modelId="{4F2EF4DD-790F-40BD-991F-F2EEBA6CE68A}" type="pres">
      <dgm:prSet presAssocID="{930081D7-F416-49B6-B333-FCB53320E473}" presName="root2" presStyleCnt="0"/>
      <dgm:spPr/>
    </dgm:pt>
    <dgm:pt modelId="{3433E448-6D34-4D23-AAD7-D1C969F2D656}" type="pres">
      <dgm:prSet presAssocID="{930081D7-F416-49B6-B333-FCB53320E473}" presName="LevelTwoTextNode" presStyleLbl="node2" presStyleIdx="1" presStyleCnt="4" custScaleX="330671">
        <dgm:presLayoutVars>
          <dgm:chPref val="3"/>
        </dgm:presLayoutVars>
      </dgm:prSet>
      <dgm:spPr/>
    </dgm:pt>
    <dgm:pt modelId="{0FFB6318-7AA4-4F89-BB80-3227367EC47B}" type="pres">
      <dgm:prSet presAssocID="{930081D7-F416-49B6-B333-FCB53320E473}" presName="level3hierChild" presStyleCnt="0"/>
      <dgm:spPr/>
    </dgm:pt>
    <dgm:pt modelId="{437AB433-43CF-4D80-BE1A-FB7474971F30}" type="pres">
      <dgm:prSet presAssocID="{A0C40644-9C23-4947-B932-119873DD13CE}" presName="conn2-1" presStyleLbl="parChTrans1D2" presStyleIdx="2" presStyleCnt="4"/>
      <dgm:spPr/>
    </dgm:pt>
    <dgm:pt modelId="{ED3F5AC5-40AB-4B2C-A35E-6D41AC5C7744}" type="pres">
      <dgm:prSet presAssocID="{A0C40644-9C23-4947-B932-119873DD13CE}" presName="connTx" presStyleLbl="parChTrans1D2" presStyleIdx="2" presStyleCnt="4"/>
      <dgm:spPr/>
    </dgm:pt>
    <dgm:pt modelId="{A981ED29-10AA-4BEF-A623-612999B7BCA8}" type="pres">
      <dgm:prSet presAssocID="{CF50BFE3-94A8-4D5F-B06D-B95EA0283C5F}" presName="root2" presStyleCnt="0"/>
      <dgm:spPr/>
    </dgm:pt>
    <dgm:pt modelId="{CDDCC1C5-4B89-4A7A-AA3D-545070FEF2A3}" type="pres">
      <dgm:prSet presAssocID="{CF50BFE3-94A8-4D5F-B06D-B95EA0283C5F}" presName="LevelTwoTextNode" presStyleLbl="node2" presStyleIdx="2" presStyleCnt="4" custScaleX="330671">
        <dgm:presLayoutVars>
          <dgm:chPref val="3"/>
        </dgm:presLayoutVars>
      </dgm:prSet>
      <dgm:spPr/>
    </dgm:pt>
    <dgm:pt modelId="{C306C258-9DCA-43E3-A41B-9876F74C0F77}" type="pres">
      <dgm:prSet presAssocID="{CF50BFE3-94A8-4D5F-B06D-B95EA0283C5F}" presName="level3hierChild" presStyleCnt="0"/>
      <dgm:spPr/>
    </dgm:pt>
    <dgm:pt modelId="{A7F5C554-96AC-4E39-8311-01D342C09B7B}" type="pres">
      <dgm:prSet presAssocID="{8DB3EAEE-8E8D-4E2E-BF8B-F5D36CA18BC7}" presName="conn2-1" presStyleLbl="parChTrans1D2" presStyleIdx="3" presStyleCnt="4"/>
      <dgm:spPr/>
    </dgm:pt>
    <dgm:pt modelId="{5B306E5F-3D5C-4C31-82D9-1C15E21C0E4A}" type="pres">
      <dgm:prSet presAssocID="{8DB3EAEE-8E8D-4E2E-BF8B-F5D36CA18BC7}" presName="connTx" presStyleLbl="parChTrans1D2" presStyleIdx="3" presStyleCnt="4"/>
      <dgm:spPr/>
    </dgm:pt>
    <dgm:pt modelId="{C7A2F262-BDB1-4F1B-8A49-02A25A0055D1}" type="pres">
      <dgm:prSet presAssocID="{915A8C94-79B7-455B-AAAD-2EF34F6D5D58}" presName="root2" presStyleCnt="0"/>
      <dgm:spPr/>
    </dgm:pt>
    <dgm:pt modelId="{C2EEEE6E-EB02-4640-B4AF-33B097733903}" type="pres">
      <dgm:prSet presAssocID="{915A8C94-79B7-455B-AAAD-2EF34F6D5D58}" presName="LevelTwoTextNode" presStyleLbl="node2" presStyleIdx="3" presStyleCnt="4" custScaleX="330671">
        <dgm:presLayoutVars>
          <dgm:chPref val="3"/>
        </dgm:presLayoutVars>
      </dgm:prSet>
      <dgm:spPr/>
    </dgm:pt>
    <dgm:pt modelId="{5BF07397-3994-4DA8-AEA6-D68193C88B9A}" type="pres">
      <dgm:prSet presAssocID="{915A8C94-79B7-455B-AAAD-2EF34F6D5D58}" presName="level3hierChild" presStyleCnt="0"/>
      <dgm:spPr/>
    </dgm:pt>
  </dgm:ptLst>
  <dgm:cxnLst>
    <dgm:cxn modelId="{9E058B09-5725-40C9-AF2A-C8AEAD2A34B9}" type="presOf" srcId="{71FA2238-BED7-4FA6-8419-E1693D4A9D5A}" destId="{D061D46C-5AEB-4D51-A3D7-D426AB10DB73}" srcOrd="0" destOrd="0" presId="urn:microsoft.com/office/officeart/2008/layout/HorizontalMultiLevelHierarchy"/>
    <dgm:cxn modelId="{E8B5CE21-DB3B-4997-928D-1C7C03280C52}" type="presOf" srcId="{8DB3EAEE-8E8D-4E2E-BF8B-F5D36CA18BC7}" destId="{5B306E5F-3D5C-4C31-82D9-1C15E21C0E4A}" srcOrd="1" destOrd="0" presId="urn:microsoft.com/office/officeart/2008/layout/HorizontalMultiLevelHierarchy"/>
    <dgm:cxn modelId="{EA762C31-70FE-4B5A-8ABE-4E60E76598F9}" type="presOf" srcId="{DA5B9DAC-714B-4144-B759-E5C3439AFCAF}" destId="{F6200DDF-7677-427C-80F5-D540D642FAB1}" srcOrd="0" destOrd="0" presId="urn:microsoft.com/office/officeart/2008/layout/HorizontalMultiLevelHierarchy"/>
    <dgm:cxn modelId="{3AA0E564-7693-4EE0-A68C-E89EE4179CEA}" type="presOf" srcId="{915A8C94-79B7-455B-AAAD-2EF34F6D5D58}" destId="{C2EEEE6E-EB02-4640-B4AF-33B097733903}" srcOrd="0" destOrd="0" presId="urn:microsoft.com/office/officeart/2008/layout/HorizontalMultiLevelHierarchy"/>
    <dgm:cxn modelId="{311B1E48-715C-4B55-811E-67137150EBD7}" type="presOf" srcId="{A0C40644-9C23-4947-B932-119873DD13CE}" destId="{437AB433-43CF-4D80-BE1A-FB7474971F30}" srcOrd="0" destOrd="0" presId="urn:microsoft.com/office/officeart/2008/layout/HorizontalMultiLevelHierarchy"/>
    <dgm:cxn modelId="{5793B56C-9EFE-46BE-A0AC-CDA46CA8BFF1}" srcId="{E24908C6-24C8-474E-A3D8-01D8BF20DEA4}" destId="{930081D7-F416-49B6-B333-FCB53320E473}" srcOrd="1" destOrd="0" parTransId="{71FA2238-BED7-4FA6-8419-E1693D4A9D5A}" sibTransId="{F9B97B72-B95F-4C96-9B27-E2C38DD2B9F3}"/>
    <dgm:cxn modelId="{6B07434D-9228-477B-8CCA-B454AC841959}" srcId="{DA5B9DAC-714B-4144-B759-E5C3439AFCAF}" destId="{E24908C6-24C8-474E-A3D8-01D8BF20DEA4}" srcOrd="0" destOrd="0" parTransId="{D9E740C6-D10D-4DCF-A8AA-9EB539A076E0}" sibTransId="{7B6D0D16-A5FF-4D51-BD7C-078E663F7842}"/>
    <dgm:cxn modelId="{D76D7D54-BA4C-4D54-94C0-3041B326149D}" srcId="{E24908C6-24C8-474E-A3D8-01D8BF20DEA4}" destId="{E4FE0FB2-9C07-4C11-B102-B712772097C1}" srcOrd="0" destOrd="0" parTransId="{F88FFC5C-1D79-406D-9887-A5D4916333A4}" sibTransId="{8958AF48-95DB-41B3-B197-F40AA568D47A}"/>
    <dgm:cxn modelId="{464F648D-1528-42CC-893F-536EA47E42A5}" type="presOf" srcId="{E4FE0FB2-9C07-4C11-B102-B712772097C1}" destId="{5DF43A99-5597-4054-8F99-51700E0DAAEF}" srcOrd="0" destOrd="0" presId="urn:microsoft.com/office/officeart/2008/layout/HorizontalMultiLevelHierarchy"/>
    <dgm:cxn modelId="{4EBC3F92-A13A-4460-947C-06B55C3F9C5A}" type="presOf" srcId="{F88FFC5C-1D79-406D-9887-A5D4916333A4}" destId="{F881C27A-B498-4914-8802-BA33275D23E0}" srcOrd="1" destOrd="0" presId="urn:microsoft.com/office/officeart/2008/layout/HorizontalMultiLevelHierarchy"/>
    <dgm:cxn modelId="{97561994-CFF4-4BEF-B3D8-DD6ED57EED59}" type="presOf" srcId="{71FA2238-BED7-4FA6-8419-E1693D4A9D5A}" destId="{F94BEA4F-054D-424B-BA8B-B0F8C16D18D3}" srcOrd="1" destOrd="0" presId="urn:microsoft.com/office/officeart/2008/layout/HorizontalMultiLevelHierarchy"/>
    <dgm:cxn modelId="{7CACE8AF-E357-4C0E-A7FE-E4DC8F300C96}" type="presOf" srcId="{F88FFC5C-1D79-406D-9887-A5D4916333A4}" destId="{88985CB2-1F94-4459-9A85-B24D4BFA5782}" srcOrd="0" destOrd="0" presId="urn:microsoft.com/office/officeart/2008/layout/HorizontalMultiLevelHierarchy"/>
    <dgm:cxn modelId="{240E04B1-4B96-43A8-976E-6393E3261B7B}" type="presOf" srcId="{A0C40644-9C23-4947-B932-119873DD13CE}" destId="{ED3F5AC5-40AB-4B2C-A35E-6D41AC5C7744}" srcOrd="1" destOrd="0" presId="urn:microsoft.com/office/officeart/2008/layout/HorizontalMultiLevelHierarchy"/>
    <dgm:cxn modelId="{530657C6-87D6-4920-8A85-8AA2200AA1FA}" type="presOf" srcId="{E24908C6-24C8-474E-A3D8-01D8BF20DEA4}" destId="{503C7DEE-902B-41CD-8B52-2F9B8A9BDC69}" srcOrd="0" destOrd="0" presId="urn:microsoft.com/office/officeart/2008/layout/HorizontalMultiLevelHierarchy"/>
    <dgm:cxn modelId="{BEF255CE-394F-4B34-BF8F-C0B6271009F8}" srcId="{E24908C6-24C8-474E-A3D8-01D8BF20DEA4}" destId="{915A8C94-79B7-455B-AAAD-2EF34F6D5D58}" srcOrd="3" destOrd="0" parTransId="{8DB3EAEE-8E8D-4E2E-BF8B-F5D36CA18BC7}" sibTransId="{61E8F340-DAB3-4441-86B5-B81E6618F01E}"/>
    <dgm:cxn modelId="{8F85A0CE-259E-4407-91AE-55AAC9ECC640}" type="presOf" srcId="{8DB3EAEE-8E8D-4E2E-BF8B-F5D36CA18BC7}" destId="{A7F5C554-96AC-4E39-8311-01D342C09B7B}" srcOrd="0" destOrd="0" presId="urn:microsoft.com/office/officeart/2008/layout/HorizontalMultiLevelHierarchy"/>
    <dgm:cxn modelId="{CFF4D7DA-965C-4EEB-B596-4F9E8CDDC1C1}" srcId="{E24908C6-24C8-474E-A3D8-01D8BF20DEA4}" destId="{CF50BFE3-94A8-4D5F-B06D-B95EA0283C5F}" srcOrd="2" destOrd="0" parTransId="{A0C40644-9C23-4947-B932-119873DD13CE}" sibTransId="{4460D928-CA23-4A48-905C-8DD18E20B068}"/>
    <dgm:cxn modelId="{98288AE5-4715-4130-96F4-93CEDD464AF8}" type="presOf" srcId="{930081D7-F416-49B6-B333-FCB53320E473}" destId="{3433E448-6D34-4D23-AAD7-D1C969F2D656}" srcOrd="0" destOrd="0" presId="urn:microsoft.com/office/officeart/2008/layout/HorizontalMultiLevelHierarchy"/>
    <dgm:cxn modelId="{375EF3EC-8D9B-4AF1-9374-B2D9FACCFA9D}" type="presOf" srcId="{CF50BFE3-94A8-4D5F-B06D-B95EA0283C5F}" destId="{CDDCC1C5-4B89-4A7A-AA3D-545070FEF2A3}" srcOrd="0" destOrd="0" presId="urn:microsoft.com/office/officeart/2008/layout/HorizontalMultiLevelHierarchy"/>
    <dgm:cxn modelId="{9540D2BA-19F2-4B68-8368-C4083D0EEB0F}" type="presParOf" srcId="{F6200DDF-7677-427C-80F5-D540D642FAB1}" destId="{5A525727-8F0C-460B-920C-0727D62B5874}" srcOrd="0" destOrd="0" presId="urn:microsoft.com/office/officeart/2008/layout/HorizontalMultiLevelHierarchy"/>
    <dgm:cxn modelId="{4F101F0E-FC21-418F-9A81-809EF3AF6FA5}" type="presParOf" srcId="{5A525727-8F0C-460B-920C-0727D62B5874}" destId="{503C7DEE-902B-41CD-8B52-2F9B8A9BDC69}" srcOrd="0" destOrd="0" presId="urn:microsoft.com/office/officeart/2008/layout/HorizontalMultiLevelHierarchy"/>
    <dgm:cxn modelId="{2615CDE6-8E36-4774-8FB4-AF7BBF11DC9E}" type="presParOf" srcId="{5A525727-8F0C-460B-920C-0727D62B5874}" destId="{56F355C3-4FDA-4FD1-98AE-894EEA145905}" srcOrd="1" destOrd="0" presId="urn:microsoft.com/office/officeart/2008/layout/HorizontalMultiLevelHierarchy"/>
    <dgm:cxn modelId="{29F23128-FC9B-4A6C-813E-38D322661491}" type="presParOf" srcId="{56F355C3-4FDA-4FD1-98AE-894EEA145905}" destId="{88985CB2-1F94-4459-9A85-B24D4BFA5782}" srcOrd="0" destOrd="0" presId="urn:microsoft.com/office/officeart/2008/layout/HorizontalMultiLevelHierarchy"/>
    <dgm:cxn modelId="{F8DDCDFB-5A3C-4F55-813F-975196044B95}" type="presParOf" srcId="{88985CB2-1F94-4459-9A85-B24D4BFA5782}" destId="{F881C27A-B498-4914-8802-BA33275D23E0}" srcOrd="0" destOrd="0" presId="urn:microsoft.com/office/officeart/2008/layout/HorizontalMultiLevelHierarchy"/>
    <dgm:cxn modelId="{33EBCBEF-5B9E-4980-9E94-E1506AE7EF47}" type="presParOf" srcId="{56F355C3-4FDA-4FD1-98AE-894EEA145905}" destId="{7D544CDB-D711-45A0-B1E7-6E0B31BCAB62}" srcOrd="1" destOrd="0" presId="urn:microsoft.com/office/officeart/2008/layout/HorizontalMultiLevelHierarchy"/>
    <dgm:cxn modelId="{D6FF85AD-B041-4282-AA28-41E8386957EE}" type="presParOf" srcId="{7D544CDB-D711-45A0-B1E7-6E0B31BCAB62}" destId="{5DF43A99-5597-4054-8F99-51700E0DAAEF}" srcOrd="0" destOrd="0" presId="urn:microsoft.com/office/officeart/2008/layout/HorizontalMultiLevelHierarchy"/>
    <dgm:cxn modelId="{90065BB0-9524-4EE0-AE4D-647AF6D00855}" type="presParOf" srcId="{7D544CDB-D711-45A0-B1E7-6E0B31BCAB62}" destId="{E91DC861-C33E-4E6D-B914-87682B2C2296}" srcOrd="1" destOrd="0" presId="urn:microsoft.com/office/officeart/2008/layout/HorizontalMultiLevelHierarchy"/>
    <dgm:cxn modelId="{C48877DC-7E8C-4D08-AF34-EC02E7C0C804}" type="presParOf" srcId="{56F355C3-4FDA-4FD1-98AE-894EEA145905}" destId="{D061D46C-5AEB-4D51-A3D7-D426AB10DB73}" srcOrd="2" destOrd="0" presId="urn:microsoft.com/office/officeart/2008/layout/HorizontalMultiLevelHierarchy"/>
    <dgm:cxn modelId="{3288C4B0-FD9B-4DE1-97DE-90877EC886D8}" type="presParOf" srcId="{D061D46C-5AEB-4D51-A3D7-D426AB10DB73}" destId="{F94BEA4F-054D-424B-BA8B-B0F8C16D18D3}" srcOrd="0" destOrd="0" presId="urn:microsoft.com/office/officeart/2008/layout/HorizontalMultiLevelHierarchy"/>
    <dgm:cxn modelId="{85C9C78A-9252-438C-A54E-CB319EB03964}" type="presParOf" srcId="{56F355C3-4FDA-4FD1-98AE-894EEA145905}" destId="{4F2EF4DD-790F-40BD-991F-F2EEBA6CE68A}" srcOrd="3" destOrd="0" presId="urn:microsoft.com/office/officeart/2008/layout/HorizontalMultiLevelHierarchy"/>
    <dgm:cxn modelId="{8581AE0C-40C0-4E91-A951-E83015AFBBE8}" type="presParOf" srcId="{4F2EF4DD-790F-40BD-991F-F2EEBA6CE68A}" destId="{3433E448-6D34-4D23-AAD7-D1C969F2D656}" srcOrd="0" destOrd="0" presId="urn:microsoft.com/office/officeart/2008/layout/HorizontalMultiLevelHierarchy"/>
    <dgm:cxn modelId="{05BBDECD-80A6-480E-AF36-7A9427299A6B}" type="presParOf" srcId="{4F2EF4DD-790F-40BD-991F-F2EEBA6CE68A}" destId="{0FFB6318-7AA4-4F89-BB80-3227367EC47B}" srcOrd="1" destOrd="0" presId="urn:microsoft.com/office/officeart/2008/layout/HorizontalMultiLevelHierarchy"/>
    <dgm:cxn modelId="{7FA5CA9B-184B-4CFF-A846-5D9CBC80FFCA}" type="presParOf" srcId="{56F355C3-4FDA-4FD1-98AE-894EEA145905}" destId="{437AB433-43CF-4D80-BE1A-FB7474971F30}" srcOrd="4" destOrd="0" presId="urn:microsoft.com/office/officeart/2008/layout/HorizontalMultiLevelHierarchy"/>
    <dgm:cxn modelId="{75046486-1FA3-43AB-93F3-682443F1F541}" type="presParOf" srcId="{437AB433-43CF-4D80-BE1A-FB7474971F30}" destId="{ED3F5AC5-40AB-4B2C-A35E-6D41AC5C7744}" srcOrd="0" destOrd="0" presId="urn:microsoft.com/office/officeart/2008/layout/HorizontalMultiLevelHierarchy"/>
    <dgm:cxn modelId="{0F0CC063-6D9F-4823-94B1-4D15A71D0BCA}" type="presParOf" srcId="{56F355C3-4FDA-4FD1-98AE-894EEA145905}" destId="{A981ED29-10AA-4BEF-A623-612999B7BCA8}" srcOrd="5" destOrd="0" presId="urn:microsoft.com/office/officeart/2008/layout/HorizontalMultiLevelHierarchy"/>
    <dgm:cxn modelId="{4671AA01-BE36-49A5-A416-AE4B8F46D4AA}" type="presParOf" srcId="{A981ED29-10AA-4BEF-A623-612999B7BCA8}" destId="{CDDCC1C5-4B89-4A7A-AA3D-545070FEF2A3}" srcOrd="0" destOrd="0" presId="urn:microsoft.com/office/officeart/2008/layout/HorizontalMultiLevelHierarchy"/>
    <dgm:cxn modelId="{52C4CD7F-0EF5-48F8-BFA1-9FC25FADBB62}" type="presParOf" srcId="{A981ED29-10AA-4BEF-A623-612999B7BCA8}" destId="{C306C258-9DCA-43E3-A41B-9876F74C0F77}" srcOrd="1" destOrd="0" presId="urn:microsoft.com/office/officeart/2008/layout/HorizontalMultiLevelHierarchy"/>
    <dgm:cxn modelId="{5044EF3A-6507-4B0F-87AF-C4F55F85B8D7}" type="presParOf" srcId="{56F355C3-4FDA-4FD1-98AE-894EEA145905}" destId="{A7F5C554-96AC-4E39-8311-01D342C09B7B}" srcOrd="6" destOrd="0" presId="urn:microsoft.com/office/officeart/2008/layout/HorizontalMultiLevelHierarchy"/>
    <dgm:cxn modelId="{E9329B8B-9E97-4E40-A969-89BA7E0B8D3A}" type="presParOf" srcId="{A7F5C554-96AC-4E39-8311-01D342C09B7B}" destId="{5B306E5F-3D5C-4C31-82D9-1C15E21C0E4A}" srcOrd="0" destOrd="0" presId="urn:microsoft.com/office/officeart/2008/layout/HorizontalMultiLevelHierarchy"/>
    <dgm:cxn modelId="{98D0C266-E03E-42E0-986C-6813890AFA8A}" type="presParOf" srcId="{56F355C3-4FDA-4FD1-98AE-894EEA145905}" destId="{C7A2F262-BDB1-4F1B-8A49-02A25A0055D1}" srcOrd="7" destOrd="0" presId="urn:microsoft.com/office/officeart/2008/layout/HorizontalMultiLevelHierarchy"/>
    <dgm:cxn modelId="{D8735ED0-4EDA-4A9E-A04F-1AB8F1F51A5C}" type="presParOf" srcId="{C7A2F262-BDB1-4F1B-8A49-02A25A0055D1}" destId="{C2EEEE6E-EB02-4640-B4AF-33B097733903}" srcOrd="0" destOrd="0" presId="urn:microsoft.com/office/officeart/2008/layout/HorizontalMultiLevelHierarchy"/>
    <dgm:cxn modelId="{AB9E5387-BC71-456B-955C-766261467EB8}" type="presParOf" srcId="{C7A2F262-BDB1-4F1B-8A49-02A25A0055D1}" destId="{5BF07397-3994-4DA8-AEA6-D68193C88B9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3982F-4299-4878-9D16-0CA5ABF9C5C0}">
      <dsp:nvSpPr>
        <dsp:cNvPr id="0" name=""/>
        <dsp:cNvSpPr/>
      </dsp:nvSpPr>
      <dsp:spPr>
        <a:xfrm>
          <a:off x="3286" y="67107"/>
          <a:ext cx="3203971" cy="68489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kern="1200" dirty="0"/>
            <a:t>RECUPERO PATRIMONIO EDILIZIO</a:t>
          </a:r>
        </a:p>
      </dsp:txBody>
      <dsp:txXfrm>
        <a:off x="3286" y="67107"/>
        <a:ext cx="3203971" cy="684897"/>
      </dsp:txXfrm>
    </dsp:sp>
    <dsp:sp modelId="{54444CED-0E95-4B4A-A37A-759E549E9859}">
      <dsp:nvSpPr>
        <dsp:cNvPr id="0" name=""/>
        <dsp:cNvSpPr/>
      </dsp:nvSpPr>
      <dsp:spPr>
        <a:xfrm>
          <a:off x="3286" y="752005"/>
          <a:ext cx="3203971" cy="2920680"/>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Symbol" panose="05050102010706020507" pitchFamily="18" charset="2"/>
            <a:buChar char=""/>
          </a:pPr>
          <a:r>
            <a:rPr lang="it-IT" sz="1900" kern="1200" dirty="0"/>
            <a:t>recupero (più che espansione) del patrimonio edilizio</a:t>
          </a:r>
        </a:p>
        <a:p>
          <a:pPr marL="171450" lvl="1" indent="-171450" algn="l" defTabSz="844550">
            <a:lnSpc>
              <a:spcPct val="90000"/>
            </a:lnSpc>
            <a:spcBef>
              <a:spcPct val="0"/>
            </a:spcBef>
            <a:spcAft>
              <a:spcPct val="15000"/>
            </a:spcAft>
            <a:buFont typeface="Symbol" panose="05050102010706020507" pitchFamily="18" charset="2"/>
            <a:buChar char=""/>
          </a:pPr>
          <a:r>
            <a:rPr lang="it-IT" sz="1900" kern="1200" dirty="0"/>
            <a:t>rigenerazione urbana </a:t>
          </a:r>
        </a:p>
        <a:p>
          <a:pPr marL="171450" lvl="1" indent="-171450" algn="l" defTabSz="844550">
            <a:lnSpc>
              <a:spcPct val="90000"/>
            </a:lnSpc>
            <a:spcBef>
              <a:spcPct val="0"/>
            </a:spcBef>
            <a:spcAft>
              <a:spcPct val="15000"/>
            </a:spcAft>
            <a:buFont typeface="Symbol" panose="05050102010706020507" pitchFamily="18" charset="2"/>
            <a:buChar char=""/>
          </a:pPr>
          <a:r>
            <a:rPr lang="it-IT" sz="1900" kern="1200" dirty="0"/>
            <a:t>efficientamento energetico </a:t>
          </a:r>
        </a:p>
      </dsp:txBody>
      <dsp:txXfrm>
        <a:off x="3286" y="752005"/>
        <a:ext cx="3203971" cy="2920680"/>
      </dsp:txXfrm>
    </dsp:sp>
    <dsp:sp modelId="{5AD20ED5-C543-4D92-B01A-FF6778E7F071}">
      <dsp:nvSpPr>
        <dsp:cNvPr id="0" name=""/>
        <dsp:cNvSpPr/>
      </dsp:nvSpPr>
      <dsp:spPr>
        <a:xfrm>
          <a:off x="3655814" y="67107"/>
          <a:ext cx="3203971" cy="68489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kern="1200" dirty="0"/>
            <a:t>LIEVI DIFFORMITA’</a:t>
          </a:r>
        </a:p>
      </dsp:txBody>
      <dsp:txXfrm>
        <a:off x="3655814" y="67107"/>
        <a:ext cx="3203971" cy="684897"/>
      </dsp:txXfrm>
    </dsp:sp>
    <dsp:sp modelId="{F2650F54-8F34-49FE-BBE2-55C3C6C62766}">
      <dsp:nvSpPr>
        <dsp:cNvPr id="0" name=""/>
        <dsp:cNvSpPr/>
      </dsp:nvSpPr>
      <dsp:spPr>
        <a:xfrm>
          <a:off x="3655814" y="752005"/>
          <a:ext cx="3203971" cy="2920680"/>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it-IT" sz="1900" kern="1200" dirty="0"/>
            <a:t>immobili o unità immobiliari spesso risalenti, presenza di “lievi” difformità che la normativa vigente non consente di sanare e che ostacolano la realizzazione di interventi di manutenzione anche ordinaria, limitandone la commerciabilità</a:t>
          </a:r>
        </a:p>
      </dsp:txBody>
      <dsp:txXfrm>
        <a:off x="3655814" y="752005"/>
        <a:ext cx="3203971" cy="2920680"/>
      </dsp:txXfrm>
    </dsp:sp>
    <dsp:sp modelId="{BF2C6CAD-8869-4D65-A730-C167C0E7A62D}">
      <dsp:nvSpPr>
        <dsp:cNvPr id="0" name=""/>
        <dsp:cNvSpPr/>
      </dsp:nvSpPr>
      <dsp:spPr>
        <a:xfrm>
          <a:off x="7308342" y="67107"/>
          <a:ext cx="3203971" cy="68489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kern="1200" dirty="0"/>
            <a:t>SEMPLIFICAZIONE</a:t>
          </a:r>
        </a:p>
      </dsp:txBody>
      <dsp:txXfrm>
        <a:off x="7308342" y="67107"/>
        <a:ext cx="3203971" cy="684897"/>
      </dsp:txXfrm>
    </dsp:sp>
    <dsp:sp modelId="{DAC25A29-C397-494D-91A2-62269F4DCCFC}">
      <dsp:nvSpPr>
        <dsp:cNvPr id="0" name=""/>
        <dsp:cNvSpPr/>
      </dsp:nvSpPr>
      <dsp:spPr>
        <a:xfrm>
          <a:off x="7308342" y="752005"/>
          <a:ext cx="3203971" cy="2920680"/>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it-IT" sz="1900" kern="1200" dirty="0"/>
            <a:t>aggravio amministrativo a carico degli uffici delle amministrazioni comunali competenti che, a causa della frammentarietà della disciplina di settore, non riescono a fornire risposte in tempi certi alle richieste di accertamento dello stato legittimo</a:t>
          </a:r>
        </a:p>
      </dsp:txBody>
      <dsp:txXfrm>
        <a:off x="7308342" y="752005"/>
        <a:ext cx="3203971" cy="2920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12111-C179-4CBC-80A1-71A25FA1691D}">
      <dsp:nvSpPr>
        <dsp:cNvPr id="0" name=""/>
        <dsp:cNvSpPr/>
      </dsp:nvSpPr>
      <dsp:spPr>
        <a:xfrm>
          <a:off x="1028158" y="0"/>
          <a:ext cx="8459283" cy="1232094"/>
        </a:xfrm>
        <a:prstGeom prst="rightArrow">
          <a:avLst>
            <a:gd name="adj1" fmla="val 50000"/>
            <a:gd name="adj2" fmla="val 5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5595" numCol="1" spcCol="1270" anchor="ctr" anchorCtr="0">
          <a:noAutofit/>
        </a:bodyPr>
        <a:lstStyle/>
        <a:p>
          <a:pPr marL="0" lvl="0" indent="0" algn="l" defTabSz="1022350">
            <a:lnSpc>
              <a:spcPct val="90000"/>
            </a:lnSpc>
            <a:spcBef>
              <a:spcPct val="0"/>
            </a:spcBef>
            <a:spcAft>
              <a:spcPct val="35000"/>
            </a:spcAft>
            <a:buNone/>
          </a:pPr>
          <a:r>
            <a:rPr lang="it-IT" sz="2300" b="1" kern="1200" dirty="0">
              <a:solidFill>
                <a:schemeClr val="bg1"/>
              </a:solidFill>
            </a:rPr>
            <a:t>BREVE TERMINE</a:t>
          </a:r>
        </a:p>
      </dsp:txBody>
      <dsp:txXfrm>
        <a:off x="1028158" y="308024"/>
        <a:ext cx="8151260" cy="616047"/>
      </dsp:txXfrm>
    </dsp:sp>
    <dsp:sp modelId="{DFB3CC43-8B55-4D70-85CD-E085D5D1DEF9}">
      <dsp:nvSpPr>
        <dsp:cNvPr id="0" name=""/>
        <dsp:cNvSpPr/>
      </dsp:nvSpPr>
      <dsp:spPr>
        <a:xfrm>
          <a:off x="1028158" y="953176"/>
          <a:ext cx="3908188" cy="2750100"/>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it-IT" sz="2200" kern="1200" dirty="0"/>
            <a:t>adozione di disposizioni a carattere </a:t>
          </a:r>
          <a:r>
            <a:rPr lang="it-IT" sz="2200" b="1" kern="1200" dirty="0"/>
            <a:t>urgente</a:t>
          </a:r>
          <a:r>
            <a:rPr lang="it-IT" sz="2200" kern="1200" dirty="0"/>
            <a:t> e di natura </a:t>
          </a:r>
          <a:r>
            <a:rPr lang="it-IT" sz="2200" b="1" kern="1200" dirty="0"/>
            <a:t>puntuale</a:t>
          </a:r>
          <a:r>
            <a:rPr lang="it-IT" sz="2200" kern="1200" dirty="0"/>
            <a:t> finalizzate a favorire le regolarizzazioni delle “lievi” difformità edilizie e le semplificazioni necessarie per ridare slancio al settore</a:t>
          </a:r>
        </a:p>
      </dsp:txBody>
      <dsp:txXfrm>
        <a:off x="1028158" y="953176"/>
        <a:ext cx="3908188" cy="2750100"/>
      </dsp:txXfrm>
    </dsp:sp>
    <dsp:sp modelId="{E4E042F6-6BA3-4343-9C6F-A6E6346A555D}">
      <dsp:nvSpPr>
        <dsp:cNvPr id="0" name=""/>
        <dsp:cNvSpPr/>
      </dsp:nvSpPr>
      <dsp:spPr>
        <a:xfrm>
          <a:off x="4936347" y="410560"/>
          <a:ext cx="4551094" cy="1232094"/>
        </a:xfrm>
        <a:prstGeom prst="rightArrow">
          <a:avLst>
            <a:gd name="adj1" fmla="val 50000"/>
            <a:gd name="adj2" fmla="val 50000"/>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5595" numCol="1" spcCol="1270" anchor="ctr" anchorCtr="0">
          <a:noAutofit/>
        </a:bodyPr>
        <a:lstStyle/>
        <a:p>
          <a:pPr marL="0" lvl="0" indent="0" algn="l" defTabSz="1022350">
            <a:lnSpc>
              <a:spcPct val="90000"/>
            </a:lnSpc>
            <a:spcBef>
              <a:spcPct val="0"/>
            </a:spcBef>
            <a:spcAft>
              <a:spcPct val="35000"/>
            </a:spcAft>
            <a:buNone/>
          </a:pPr>
          <a:r>
            <a:rPr lang="it-IT" sz="2300" b="1" kern="1200" dirty="0">
              <a:solidFill>
                <a:schemeClr val="bg1"/>
              </a:solidFill>
            </a:rPr>
            <a:t>MEDIO LUNGO TERMINE</a:t>
          </a:r>
        </a:p>
      </dsp:txBody>
      <dsp:txXfrm>
        <a:off x="4936347" y="718584"/>
        <a:ext cx="4243071" cy="616047"/>
      </dsp:txXfrm>
    </dsp:sp>
    <dsp:sp modelId="{61D5B1B3-1DEF-46C4-B5B8-3219E99994AD}">
      <dsp:nvSpPr>
        <dsp:cNvPr id="0" name=""/>
        <dsp:cNvSpPr/>
      </dsp:nvSpPr>
      <dsp:spPr>
        <a:xfrm>
          <a:off x="4936347" y="1363736"/>
          <a:ext cx="3908188" cy="2750100"/>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it-IT" sz="2200" kern="1200" dirty="0"/>
            <a:t>approvazione di una legge delega al Governo per il </a:t>
          </a:r>
          <a:r>
            <a:rPr lang="it-IT" sz="2200" b="1" kern="1200" dirty="0"/>
            <a:t>riordino del testo unico dell’edilizia </a:t>
          </a:r>
          <a:r>
            <a:rPr lang="it-IT" sz="2200" kern="1200" dirty="0"/>
            <a:t>e della normativa in materia di costruzioni, finalizzata a semplificare la disciplina di settore e riordinare i rapporti tra la legislazione statale e regionale</a:t>
          </a:r>
        </a:p>
      </dsp:txBody>
      <dsp:txXfrm>
        <a:off x="4936347" y="1363736"/>
        <a:ext cx="3908188" cy="2750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2FF49-360D-4A90-8CCA-A0D47A15F209}">
      <dsp:nvSpPr>
        <dsp:cNvPr id="0" name=""/>
        <dsp:cNvSpPr/>
      </dsp:nvSpPr>
      <dsp:spPr>
        <a:xfrm>
          <a:off x="0" y="70696"/>
          <a:ext cx="10515600" cy="964890"/>
        </a:xfrm>
        <a:prstGeom prst="rect">
          <a:avLst/>
        </a:prstGeom>
        <a:solidFill>
          <a:schemeClr val="accent6">
            <a:shade val="50000"/>
            <a:hueOff val="0"/>
            <a:satOff val="0"/>
            <a:lumOff val="0"/>
            <a:alphaOff val="0"/>
          </a:schemeClr>
        </a:solidFill>
        <a:ln w="1270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it-IT" sz="2600" kern="1200" dirty="0"/>
            <a:t>Esigenza di risolvere le incertezze interpretative relative alla dimostrazione dello stato legittimo dell’immobile, che può essere comprovato anche:  </a:t>
          </a:r>
        </a:p>
      </dsp:txBody>
      <dsp:txXfrm>
        <a:off x="0" y="70696"/>
        <a:ext cx="10515600" cy="964890"/>
      </dsp:txXfrm>
    </dsp:sp>
    <dsp:sp modelId="{2BCD85F1-D9D9-4675-9EE1-EAAFED55FA37}">
      <dsp:nvSpPr>
        <dsp:cNvPr id="0" name=""/>
        <dsp:cNvSpPr/>
      </dsp:nvSpPr>
      <dsp:spPr>
        <a:xfrm>
          <a:off x="0" y="1035586"/>
          <a:ext cx="10515600" cy="3140279"/>
        </a:xfrm>
        <a:prstGeom prst="rect">
          <a:avLst/>
        </a:prstGeom>
        <a:solidFill>
          <a:schemeClr val="accent6">
            <a:alpha val="90000"/>
            <a:tint val="55000"/>
            <a:hueOff val="0"/>
            <a:satOff val="0"/>
            <a:lumOff val="0"/>
            <a:alphaOff val="0"/>
          </a:schemeClr>
        </a:solidFill>
        <a:ln w="12700" cap="flat" cmpd="sng" algn="ctr">
          <a:solidFill>
            <a:schemeClr val="accent6">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it-IT" sz="2700" kern="1200" dirty="0"/>
            <a:t>con il conseguimento di un permesso di costruire in sanatoria</a:t>
          </a:r>
        </a:p>
        <a:p>
          <a:pPr marL="228600" lvl="1" indent="-228600" algn="l" defTabSz="1200150">
            <a:lnSpc>
              <a:spcPct val="90000"/>
            </a:lnSpc>
            <a:spcBef>
              <a:spcPct val="0"/>
            </a:spcBef>
            <a:spcAft>
              <a:spcPct val="15000"/>
            </a:spcAft>
            <a:buChar char="•"/>
          </a:pPr>
          <a:r>
            <a:rPr lang="it-IT" sz="2700" kern="1200" dirty="0"/>
            <a:t>con il pagamento delle sanzioni previste per gli interventi eseguiti in parziale difformità, per la regolarizzazione della ristrutturazione edilizia in assenza o in totale difformità dal permesso di costruire e degli interventi eseguiti in assenza o in difformità dalla SCIA</a:t>
          </a:r>
        </a:p>
        <a:p>
          <a:pPr marL="228600" lvl="1" indent="-228600" algn="l" defTabSz="1200150">
            <a:lnSpc>
              <a:spcPct val="90000"/>
            </a:lnSpc>
            <a:spcBef>
              <a:spcPct val="0"/>
            </a:spcBef>
            <a:spcAft>
              <a:spcPct val="15000"/>
            </a:spcAft>
            <a:buChar char="•"/>
          </a:pPr>
          <a:r>
            <a:rPr lang="it-IT" sz="2700" kern="1200" dirty="0">
              <a:solidFill>
                <a:prstClr val="black">
                  <a:hueOff val="0"/>
                  <a:satOff val="0"/>
                  <a:lumOff val="0"/>
                  <a:alphaOff val="0"/>
                </a:prstClr>
              </a:solidFill>
              <a:latin typeface="Calibri" panose="020F0502020204030204"/>
              <a:ea typeface="+mn-ea"/>
              <a:cs typeface="+mn-cs"/>
            </a:rPr>
            <a:t>nei limiti previsti dalle tolleranze costruttive, che non pregiudicano lo stato legittimo dell’immobile</a:t>
          </a:r>
        </a:p>
      </dsp:txBody>
      <dsp:txXfrm>
        <a:off x="0" y="1035586"/>
        <a:ext cx="10515600" cy="31402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CB9B77-FA71-C947-BB5F-E4C3B63F9C94}">
      <dsp:nvSpPr>
        <dsp:cNvPr id="0" name=""/>
        <dsp:cNvSpPr/>
      </dsp:nvSpPr>
      <dsp:spPr>
        <a:xfrm>
          <a:off x="51" y="17867"/>
          <a:ext cx="4913783" cy="691200"/>
        </a:xfrm>
        <a:prstGeom prst="rect">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it-IT" sz="2800" b="1" kern="1200" dirty="0"/>
            <a:t>Dal </a:t>
          </a:r>
          <a:r>
            <a:rPr lang="it-IT" sz="2800" b="1" kern="1200" dirty="0" err="1"/>
            <a:t>pdv</a:t>
          </a:r>
          <a:r>
            <a:rPr lang="it-IT" sz="2800" b="1" kern="1200" dirty="0"/>
            <a:t> temporale</a:t>
          </a:r>
        </a:p>
      </dsp:txBody>
      <dsp:txXfrm>
        <a:off x="51" y="17867"/>
        <a:ext cx="4913783" cy="691200"/>
      </dsp:txXfrm>
    </dsp:sp>
    <dsp:sp modelId="{2F68419D-8D35-C148-ACEA-E6F871C13CE4}">
      <dsp:nvSpPr>
        <dsp:cNvPr id="0" name=""/>
        <dsp:cNvSpPr/>
      </dsp:nvSpPr>
      <dsp:spPr>
        <a:xfrm>
          <a:off x="51" y="709067"/>
          <a:ext cx="4913783" cy="3079890"/>
        </a:xfrm>
        <a:prstGeom prst="rect">
          <a:avLst/>
        </a:prstGeom>
        <a:solidFill>
          <a:schemeClr val="accent6">
            <a:lumMod val="60000"/>
            <a:lumOff val="4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it-IT" sz="2200" kern="1200" dirty="0"/>
            <a:t>Solo il titolo abilitativo disciplinante l’ultimo intervento</a:t>
          </a:r>
        </a:p>
        <a:p>
          <a:pPr marL="228600" lvl="1" indent="-228600" algn="l" defTabSz="977900" rtl="0">
            <a:lnSpc>
              <a:spcPct val="90000"/>
            </a:lnSpc>
            <a:spcBef>
              <a:spcPct val="0"/>
            </a:spcBef>
            <a:spcAft>
              <a:spcPct val="15000"/>
            </a:spcAft>
            <a:buChar char="•"/>
          </a:pPr>
          <a:r>
            <a:rPr lang="it-IT" sz="2200" kern="1200" dirty="0"/>
            <a:t>A condizione che l’amministrazione competente, in sede di rilascio del titolo, abbia verificato la legittimità dei titoli pregressi</a:t>
          </a:r>
        </a:p>
      </dsp:txBody>
      <dsp:txXfrm>
        <a:off x="51" y="709067"/>
        <a:ext cx="4913783" cy="3079890"/>
      </dsp:txXfrm>
    </dsp:sp>
    <dsp:sp modelId="{242BD1E6-341E-4C47-9AAB-D357490BC78C}">
      <dsp:nvSpPr>
        <dsp:cNvPr id="0" name=""/>
        <dsp:cNvSpPr/>
      </dsp:nvSpPr>
      <dsp:spPr>
        <a:xfrm>
          <a:off x="5601764" y="17867"/>
          <a:ext cx="4913783" cy="691200"/>
        </a:xfrm>
        <a:prstGeom prst="rect">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it-IT" sz="2800" b="1" kern="1200" dirty="0"/>
            <a:t>Dal </a:t>
          </a:r>
          <a:r>
            <a:rPr lang="it-IT" sz="2800" b="1" kern="1200" dirty="0" err="1"/>
            <a:t>pdv</a:t>
          </a:r>
          <a:r>
            <a:rPr lang="it-IT" sz="2800" b="1" kern="1200" dirty="0"/>
            <a:t> spaziale</a:t>
          </a:r>
        </a:p>
      </dsp:txBody>
      <dsp:txXfrm>
        <a:off x="5601764" y="17867"/>
        <a:ext cx="4913783" cy="691200"/>
      </dsp:txXfrm>
    </dsp:sp>
    <dsp:sp modelId="{C2C69C07-AEE9-0240-AB70-B4411BB1CA0D}">
      <dsp:nvSpPr>
        <dsp:cNvPr id="0" name=""/>
        <dsp:cNvSpPr/>
      </dsp:nvSpPr>
      <dsp:spPr>
        <a:xfrm>
          <a:off x="5601764" y="709067"/>
          <a:ext cx="4913783" cy="3079890"/>
        </a:xfrm>
        <a:prstGeom prst="rect">
          <a:avLst/>
        </a:prstGeom>
        <a:solidFill>
          <a:schemeClr val="accent6">
            <a:lumMod val="60000"/>
            <a:lumOff val="4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it-IT" sz="2400" kern="1200" dirty="0"/>
            <a:t>Solo i titoli che riguardano la singola unità immobiliare (non quelli riguardanti le parti comuni dell’edificio)</a:t>
          </a:r>
        </a:p>
        <a:p>
          <a:pPr marL="228600" lvl="1" indent="-228600" algn="l" defTabSz="1066800" rtl="0">
            <a:lnSpc>
              <a:spcPct val="90000"/>
            </a:lnSpc>
            <a:spcBef>
              <a:spcPct val="0"/>
            </a:spcBef>
            <a:spcAft>
              <a:spcPct val="15000"/>
            </a:spcAft>
            <a:buChar char="•"/>
          </a:pPr>
          <a:r>
            <a:rPr lang="it-IT" sz="2400" kern="1200" dirty="0"/>
            <a:t>Di converso, per lo stato legittimo dell’edificio condominiale non rilevano le difformità insistenti sulle singole unità immobiliari </a:t>
          </a:r>
        </a:p>
      </dsp:txBody>
      <dsp:txXfrm>
        <a:off x="5601764" y="709067"/>
        <a:ext cx="4913783" cy="3079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E4B6B-C33E-4CF4-875F-C0DF1AC3A93A}">
      <dsp:nvSpPr>
        <dsp:cNvPr id="0" name=""/>
        <dsp:cNvSpPr/>
      </dsp:nvSpPr>
      <dsp:spPr>
        <a:xfrm rot="5400000">
          <a:off x="6783190" y="-2773462"/>
          <a:ext cx="1069018" cy="6887247"/>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it-IT" sz="1400" kern="1200" dirty="0"/>
            <a:t> Tutela del legittimo affidamento del proprietario relativo ad interventi edilizi antecedenti alle novità introdotte nel 1977 dalla cd. “Legge Bucalossi”, che ha subordinato il diritto a costruire ad un titolo edilizio rilasciato dall'amministrazione comunale a fronte del pagamento di un corrispettivo</a:t>
          </a:r>
        </a:p>
      </dsp:txBody>
      <dsp:txXfrm rot="-5400000">
        <a:off x="3874076" y="187837"/>
        <a:ext cx="6835062" cy="964648"/>
      </dsp:txXfrm>
    </dsp:sp>
    <dsp:sp modelId="{249ECB9A-94B1-4609-8973-358649D72F4E}">
      <dsp:nvSpPr>
        <dsp:cNvPr id="0" name=""/>
        <dsp:cNvSpPr/>
      </dsp:nvSpPr>
      <dsp:spPr>
        <a:xfrm>
          <a:off x="0" y="2024"/>
          <a:ext cx="3874076" cy="1336273"/>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Font typeface="+mj-lt"/>
            <a:buNone/>
          </a:pPr>
          <a:r>
            <a:rPr lang="it-IT" sz="2600" b="1" kern="1200" dirty="0"/>
            <a:t>1. DIFFORMITÀ «STORICHE»</a:t>
          </a:r>
          <a:endParaRPr lang="it-IT" sz="2600" kern="1200" dirty="0"/>
        </a:p>
      </dsp:txBody>
      <dsp:txXfrm>
        <a:off x="65231" y="67255"/>
        <a:ext cx="3743614" cy="1205811"/>
      </dsp:txXfrm>
    </dsp:sp>
    <dsp:sp modelId="{41BB97F4-0930-4134-9A55-E8E7DC7124F3}">
      <dsp:nvSpPr>
        <dsp:cNvPr id="0" name=""/>
        <dsp:cNvSpPr/>
      </dsp:nvSpPr>
      <dsp:spPr>
        <a:xfrm rot="5400000">
          <a:off x="6783190" y="-1370375"/>
          <a:ext cx="1069018" cy="6887247"/>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ctr" defTabSz="622300" rtl="0">
            <a:lnSpc>
              <a:spcPct val="90000"/>
            </a:lnSpc>
            <a:spcBef>
              <a:spcPct val="0"/>
            </a:spcBef>
            <a:spcAft>
              <a:spcPct val="15000"/>
            </a:spcAft>
            <a:buFontTx/>
            <a:buNone/>
          </a:pPr>
          <a:r>
            <a:rPr lang="it-IT" sz="1400" kern="1200" dirty="0"/>
            <a:t>Tolleranze costruttive e esecutive</a:t>
          </a:r>
        </a:p>
      </dsp:txBody>
      <dsp:txXfrm rot="-5400000">
        <a:off x="3874076" y="1590924"/>
        <a:ext cx="6835062" cy="964648"/>
      </dsp:txXfrm>
    </dsp:sp>
    <dsp:sp modelId="{CE07ED4B-78DF-44EA-84B2-C01D66E9F592}">
      <dsp:nvSpPr>
        <dsp:cNvPr id="0" name=""/>
        <dsp:cNvSpPr/>
      </dsp:nvSpPr>
      <dsp:spPr>
        <a:xfrm>
          <a:off x="0" y="1405111"/>
          <a:ext cx="3874076" cy="1336273"/>
        </a:xfrm>
        <a:prstGeom prst="roundRect">
          <a:avLst/>
        </a:prstGeom>
        <a:solidFill>
          <a:schemeClr val="accent6">
            <a:shade val="80000"/>
            <a:hueOff val="160640"/>
            <a:satOff val="-6455"/>
            <a:lumOff val="13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Font typeface="+mj-lt"/>
            <a:buNone/>
          </a:pPr>
          <a:r>
            <a:rPr lang="it-IT" sz="2600" b="1" kern="1200" dirty="0"/>
            <a:t>2. DIFFORMITÀ «TOLLERATE»</a:t>
          </a:r>
          <a:endParaRPr lang="it-IT" sz="2600" kern="1200" dirty="0"/>
        </a:p>
      </dsp:txBody>
      <dsp:txXfrm>
        <a:off x="65231" y="1470342"/>
        <a:ext cx="3743614" cy="1205811"/>
      </dsp:txXfrm>
    </dsp:sp>
    <dsp:sp modelId="{3BE62CB3-4E7B-46DC-8ED3-60E978E10895}">
      <dsp:nvSpPr>
        <dsp:cNvPr id="0" name=""/>
        <dsp:cNvSpPr/>
      </dsp:nvSpPr>
      <dsp:spPr>
        <a:xfrm rot="5400000">
          <a:off x="6783190" y="32711"/>
          <a:ext cx="1069018" cy="6887247"/>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 typeface="+mj-lt"/>
            <a:buNone/>
            <a:tabLst/>
            <a:defRPr/>
          </a:pPr>
          <a:r>
            <a:rPr lang="it-IT" sz="1400" kern="1200" dirty="0"/>
            <a:t>Difformità che, a seguito di accertamento da parte dei funzionari incaricati, non sono state oggetto di un provvedimento di demolizione o riduzione in pristino e per cui è stata rilasciata la certificazione di abitabilità o di agibilità</a:t>
          </a:r>
        </a:p>
        <a:p>
          <a:pPr marL="114300" lvl="1" indent="0" defTabSz="577850" rtl="0">
            <a:lnSpc>
              <a:spcPct val="90000"/>
            </a:lnSpc>
            <a:spcBef>
              <a:spcPct val="0"/>
            </a:spcBef>
            <a:spcAft>
              <a:spcPct val="15000"/>
            </a:spcAft>
            <a:buFont typeface="+mj-lt"/>
            <a:buNone/>
          </a:pPr>
          <a:endParaRPr lang="it-IT" sz="1400" kern="1200" dirty="0"/>
        </a:p>
      </dsp:txBody>
      <dsp:txXfrm rot="-5400000">
        <a:off x="3874076" y="2994011"/>
        <a:ext cx="6835062" cy="964648"/>
      </dsp:txXfrm>
    </dsp:sp>
    <dsp:sp modelId="{7C7C4C62-8E5B-4746-99A5-3AC3602FD02C}">
      <dsp:nvSpPr>
        <dsp:cNvPr id="0" name=""/>
        <dsp:cNvSpPr/>
      </dsp:nvSpPr>
      <dsp:spPr>
        <a:xfrm>
          <a:off x="0" y="2808198"/>
          <a:ext cx="3874076" cy="1336273"/>
        </a:xfrm>
        <a:prstGeom prst="roundRect">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Font typeface="+mj-lt"/>
            <a:buNone/>
          </a:pPr>
          <a:r>
            <a:rPr lang="it-IT" sz="2600" b="1" kern="1200" dirty="0"/>
            <a:t>3. DIFFORMITÀ «IMPLICITAMENTE SANATE»</a:t>
          </a:r>
          <a:endParaRPr lang="it-IT" sz="2600" kern="1200" dirty="0"/>
        </a:p>
      </dsp:txBody>
      <dsp:txXfrm>
        <a:off x="65231" y="2873429"/>
        <a:ext cx="3743614" cy="1205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4CB62-5596-4DE3-B0F3-272503432D3B}">
      <dsp:nvSpPr>
        <dsp:cNvPr id="0" name=""/>
        <dsp:cNvSpPr/>
      </dsp:nvSpPr>
      <dsp:spPr>
        <a:xfrm>
          <a:off x="0" y="0"/>
          <a:ext cx="9444888" cy="1293651"/>
        </a:xfrm>
        <a:prstGeom prst="roundRect">
          <a:avLst>
            <a:gd name="adj" fmla="val 10000"/>
          </a:avLst>
        </a:prstGeom>
        <a:solidFill>
          <a:schemeClr val="accent6">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kern="1200" dirty="0"/>
            <a:t>RIPARAMETRARE</a:t>
          </a:r>
          <a:r>
            <a:rPr lang="it-IT" sz="1700" kern="1200" dirty="0"/>
            <a:t> in misura inversamente proporzionale alle dimensioni dell’unità immobiliare la percentuale del 2% quale limite al rispetto dell’altezza, dei distacchi, della cubatura, della superficie e di ogni altro parametro edilizio </a:t>
          </a:r>
        </a:p>
      </dsp:txBody>
      <dsp:txXfrm>
        <a:off x="37890" y="37890"/>
        <a:ext cx="8048937" cy="1217871"/>
      </dsp:txXfrm>
    </dsp:sp>
    <dsp:sp modelId="{F8627A05-8C46-462D-BD21-A0395C4F9473}">
      <dsp:nvSpPr>
        <dsp:cNvPr id="0" name=""/>
        <dsp:cNvSpPr/>
      </dsp:nvSpPr>
      <dsp:spPr>
        <a:xfrm>
          <a:off x="833372" y="1509259"/>
          <a:ext cx="9444888" cy="1293651"/>
        </a:xfrm>
        <a:prstGeom prst="roundRect">
          <a:avLst>
            <a:gd name="adj" fmla="val 10000"/>
          </a:avLst>
        </a:prstGeom>
        <a:solidFill>
          <a:schemeClr val="accent6">
            <a:shade val="80000"/>
            <a:hueOff val="160640"/>
            <a:satOff val="-6455"/>
            <a:lumOff val="1381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kern="1200" dirty="0"/>
            <a:t>TIPIZZARE</a:t>
          </a:r>
          <a:r>
            <a:rPr lang="it-IT" sz="1700" kern="1200" dirty="0"/>
            <a:t> le fattispecie che possono essere ricondotte alla disciplina sulle tolleranze esecutive, superando le incertezze interpretative che oggi costituiscono spesso un ostacolo all’accertamento dello stato legittimo dell’immobile, anche al fine di ridurre gli adempimenti amministrativi a carico dei competenti uffici comunali</a:t>
          </a:r>
        </a:p>
      </dsp:txBody>
      <dsp:txXfrm>
        <a:off x="871262" y="1547149"/>
        <a:ext cx="7694863" cy="1217871"/>
      </dsp:txXfrm>
    </dsp:sp>
    <dsp:sp modelId="{5C6425EA-757A-4959-9080-85FCF9CC0A8B}">
      <dsp:nvSpPr>
        <dsp:cNvPr id="0" name=""/>
        <dsp:cNvSpPr/>
      </dsp:nvSpPr>
      <dsp:spPr>
        <a:xfrm>
          <a:off x="1666745" y="3018519"/>
          <a:ext cx="9444888" cy="1293651"/>
        </a:xfrm>
        <a:prstGeom prst="roundRect">
          <a:avLst>
            <a:gd name="adj" fmla="val 10000"/>
          </a:avLst>
        </a:prstGeom>
        <a:solidFill>
          <a:schemeClr val="accent6">
            <a:shade val="80000"/>
            <a:hueOff val="321280"/>
            <a:satOff val="-12909"/>
            <a:lumOff val="276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kern="1200" dirty="0"/>
            <a:t>ESTENDERE</a:t>
          </a:r>
          <a:r>
            <a:rPr lang="it-IT" sz="1700" kern="1200" dirty="0"/>
            <a:t> l’ambito delle tolleranze esecutive ai casi in cui le difformità non siano state contestate o considerate rilevanti dalle PA in sede di rilascio delle autorizzazioni di abitabilità/agibilità o di un provvedimento edilizio favorevole all’interessato</a:t>
          </a:r>
        </a:p>
      </dsp:txBody>
      <dsp:txXfrm>
        <a:off x="1704635" y="3056409"/>
        <a:ext cx="7694863" cy="1217871"/>
      </dsp:txXfrm>
    </dsp:sp>
    <dsp:sp modelId="{D21D6100-D948-4DC7-9229-6211C553187D}">
      <dsp:nvSpPr>
        <dsp:cNvPr id="0" name=""/>
        <dsp:cNvSpPr/>
      </dsp:nvSpPr>
      <dsp:spPr>
        <a:xfrm>
          <a:off x="8604015" y="981018"/>
          <a:ext cx="840873" cy="8408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a:off x="8793211" y="981018"/>
        <a:ext cx="462481" cy="632757"/>
      </dsp:txXfrm>
    </dsp:sp>
    <dsp:sp modelId="{05999931-479A-4B9C-B897-027BF69CB59B}">
      <dsp:nvSpPr>
        <dsp:cNvPr id="0" name=""/>
        <dsp:cNvSpPr/>
      </dsp:nvSpPr>
      <dsp:spPr>
        <a:xfrm>
          <a:off x="9437388" y="2481654"/>
          <a:ext cx="840873" cy="8408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a:off x="9626584" y="2481654"/>
        <a:ext cx="462481" cy="6327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5C554-96AC-4E39-8311-01D342C09B7B}">
      <dsp:nvSpPr>
        <dsp:cNvPr id="0" name=""/>
        <dsp:cNvSpPr/>
      </dsp:nvSpPr>
      <dsp:spPr>
        <a:xfrm>
          <a:off x="1157931" y="2175669"/>
          <a:ext cx="512190" cy="1782921"/>
        </a:xfrm>
        <a:custGeom>
          <a:avLst/>
          <a:gdLst/>
          <a:ahLst/>
          <a:cxnLst/>
          <a:rect l="0" t="0" r="0" b="0"/>
          <a:pathLst>
            <a:path>
              <a:moveTo>
                <a:pt x="0" y="0"/>
              </a:moveTo>
              <a:lnTo>
                <a:pt x="256095" y="0"/>
              </a:lnTo>
              <a:lnTo>
                <a:pt x="256095" y="1782921"/>
              </a:lnTo>
              <a:lnTo>
                <a:pt x="512190" y="1782921"/>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1367651" y="3020754"/>
        <a:ext cx="92751" cy="92751"/>
      </dsp:txXfrm>
    </dsp:sp>
    <dsp:sp modelId="{437AB433-43CF-4D80-BE1A-FB7474971F30}">
      <dsp:nvSpPr>
        <dsp:cNvPr id="0" name=""/>
        <dsp:cNvSpPr/>
      </dsp:nvSpPr>
      <dsp:spPr>
        <a:xfrm>
          <a:off x="1157931" y="2175669"/>
          <a:ext cx="512190" cy="806949"/>
        </a:xfrm>
        <a:custGeom>
          <a:avLst/>
          <a:gdLst/>
          <a:ahLst/>
          <a:cxnLst/>
          <a:rect l="0" t="0" r="0" b="0"/>
          <a:pathLst>
            <a:path>
              <a:moveTo>
                <a:pt x="0" y="0"/>
              </a:moveTo>
              <a:lnTo>
                <a:pt x="256095" y="0"/>
              </a:lnTo>
              <a:lnTo>
                <a:pt x="256095" y="806949"/>
              </a:lnTo>
              <a:lnTo>
                <a:pt x="512190" y="80694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1390132" y="2555249"/>
        <a:ext cx="47788" cy="47788"/>
      </dsp:txXfrm>
    </dsp:sp>
    <dsp:sp modelId="{D061D46C-5AEB-4D51-A3D7-D426AB10DB73}">
      <dsp:nvSpPr>
        <dsp:cNvPr id="0" name=""/>
        <dsp:cNvSpPr/>
      </dsp:nvSpPr>
      <dsp:spPr>
        <a:xfrm>
          <a:off x="1157931" y="2006646"/>
          <a:ext cx="512190" cy="169022"/>
        </a:xfrm>
        <a:custGeom>
          <a:avLst/>
          <a:gdLst/>
          <a:ahLst/>
          <a:cxnLst/>
          <a:rect l="0" t="0" r="0" b="0"/>
          <a:pathLst>
            <a:path>
              <a:moveTo>
                <a:pt x="0" y="169022"/>
              </a:moveTo>
              <a:lnTo>
                <a:pt x="256095" y="169022"/>
              </a:lnTo>
              <a:lnTo>
                <a:pt x="256095" y="0"/>
              </a:lnTo>
              <a:lnTo>
                <a:pt x="512190"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1400543" y="2077673"/>
        <a:ext cx="26967" cy="26967"/>
      </dsp:txXfrm>
    </dsp:sp>
    <dsp:sp modelId="{88985CB2-1F94-4459-9A85-B24D4BFA5782}">
      <dsp:nvSpPr>
        <dsp:cNvPr id="0" name=""/>
        <dsp:cNvSpPr/>
      </dsp:nvSpPr>
      <dsp:spPr>
        <a:xfrm>
          <a:off x="1157931" y="711710"/>
          <a:ext cx="512190" cy="1463958"/>
        </a:xfrm>
        <a:custGeom>
          <a:avLst/>
          <a:gdLst/>
          <a:ahLst/>
          <a:cxnLst/>
          <a:rect l="0" t="0" r="0" b="0"/>
          <a:pathLst>
            <a:path>
              <a:moveTo>
                <a:pt x="0" y="1463958"/>
              </a:moveTo>
              <a:lnTo>
                <a:pt x="256095" y="1463958"/>
              </a:lnTo>
              <a:lnTo>
                <a:pt x="256095" y="0"/>
              </a:lnTo>
              <a:lnTo>
                <a:pt x="512190"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1375252" y="1404915"/>
        <a:ext cx="77548" cy="77548"/>
      </dsp:txXfrm>
    </dsp:sp>
    <dsp:sp modelId="{503C7DEE-902B-41CD-8B52-2F9B8A9BDC69}">
      <dsp:nvSpPr>
        <dsp:cNvPr id="0" name=""/>
        <dsp:cNvSpPr/>
      </dsp:nvSpPr>
      <dsp:spPr>
        <a:xfrm rot="16200000">
          <a:off x="-1355967" y="1785280"/>
          <a:ext cx="4247020" cy="780777"/>
        </a:xfrm>
        <a:prstGeom prst="rect">
          <a:avLst/>
        </a:prstGeom>
        <a:solidFill>
          <a:schemeClr val="accent6">
            <a:lumMod val="5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Intervenire sulla disciplina del procedimento amministrativo per l’accertamento di conformità</a:t>
          </a:r>
        </a:p>
      </dsp:txBody>
      <dsp:txXfrm>
        <a:off x="-1355967" y="1785280"/>
        <a:ext cx="4247020" cy="780777"/>
      </dsp:txXfrm>
    </dsp:sp>
    <dsp:sp modelId="{5DF43A99-5597-4054-8F99-51700E0DAAEF}">
      <dsp:nvSpPr>
        <dsp:cNvPr id="0" name=""/>
        <dsp:cNvSpPr/>
      </dsp:nvSpPr>
      <dsp:spPr>
        <a:xfrm>
          <a:off x="1670122" y="2358"/>
          <a:ext cx="8468323" cy="1418704"/>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kern="1200" dirty="0"/>
            <a:t>Possibilità che lo Sportello unico edilizia possa subordinare il rilascio del permesso o la segnalazione in sanatoria alla realizzazione di interventi edilizi, anche strutturali, necessari per assicurare l'osservanza della normativa tecnica di settore relativa ai requisiti di sicurezza e alla rimozione delle opere che non possono essere sanate</a:t>
          </a:r>
        </a:p>
      </dsp:txBody>
      <dsp:txXfrm>
        <a:off x="1670122" y="2358"/>
        <a:ext cx="8468323" cy="1418704"/>
      </dsp:txXfrm>
    </dsp:sp>
    <dsp:sp modelId="{3433E448-6D34-4D23-AAD7-D1C969F2D656}">
      <dsp:nvSpPr>
        <dsp:cNvPr id="0" name=""/>
        <dsp:cNvSpPr/>
      </dsp:nvSpPr>
      <dsp:spPr>
        <a:xfrm>
          <a:off x="1670122" y="1616257"/>
          <a:ext cx="8468323" cy="780777"/>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kern="1200" dirty="0"/>
            <a:t>Richiesta del permesso/segnalazione in sanatoria accompagnata dalla dichiarazione di un professionista abilitato che attesti le necessarie conformità</a:t>
          </a:r>
        </a:p>
      </dsp:txBody>
      <dsp:txXfrm>
        <a:off x="1670122" y="1616257"/>
        <a:ext cx="8468323" cy="780777"/>
      </dsp:txXfrm>
    </dsp:sp>
    <dsp:sp modelId="{CDDCC1C5-4B89-4A7A-AA3D-545070FEF2A3}">
      <dsp:nvSpPr>
        <dsp:cNvPr id="0" name=""/>
        <dsp:cNvSpPr/>
      </dsp:nvSpPr>
      <dsp:spPr>
        <a:xfrm>
          <a:off x="1670122" y="2592229"/>
          <a:ext cx="8468323" cy="780777"/>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kern="1200" dirty="0"/>
            <a:t>Possibilità di accompagnare l'accertamento di conformità edilizia con un accertamento della compatibilità paesaggistica dell'intervento “in sanatoria” </a:t>
          </a:r>
        </a:p>
      </dsp:txBody>
      <dsp:txXfrm>
        <a:off x="1670122" y="2592229"/>
        <a:ext cx="8468323" cy="780777"/>
      </dsp:txXfrm>
    </dsp:sp>
    <dsp:sp modelId="{C2EEEE6E-EB02-4640-B4AF-33B097733903}">
      <dsp:nvSpPr>
        <dsp:cNvPr id="0" name=""/>
        <dsp:cNvSpPr/>
      </dsp:nvSpPr>
      <dsp:spPr>
        <a:xfrm>
          <a:off x="1670122" y="3568201"/>
          <a:ext cx="8468323" cy="780777"/>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kern="1200" dirty="0"/>
            <a:t>Semplificazione</a:t>
          </a:r>
          <a:r>
            <a:rPr lang="it-IT" sz="1600" kern="1200" baseline="0" dirty="0"/>
            <a:t> della procedura per il conseguimento del permesso in sanatoria : </a:t>
          </a:r>
        </a:p>
        <a:p>
          <a:pPr marL="0" lvl="0" indent="0" algn="ctr" defTabSz="711200">
            <a:lnSpc>
              <a:spcPct val="90000"/>
            </a:lnSpc>
            <a:spcBef>
              <a:spcPct val="0"/>
            </a:spcBef>
            <a:spcAft>
              <a:spcPct val="35000"/>
            </a:spcAft>
            <a:buNone/>
          </a:pPr>
          <a:r>
            <a:rPr lang="it-IT" sz="1600" kern="1200" baseline="0" dirty="0"/>
            <a:t>certezza dei tempi di risposta – dal «silenzio rigetto» al «silenzio assenso»</a:t>
          </a:r>
          <a:endParaRPr lang="it-IT" sz="1600" kern="1200" dirty="0"/>
        </a:p>
      </dsp:txBody>
      <dsp:txXfrm>
        <a:off x="1670122" y="3568201"/>
        <a:ext cx="8468323" cy="78077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it-IT"/>
          </a:p>
        </p:txBody>
      </p:sp>
      <p:sp>
        <p:nvSpPr>
          <p:cNvPr id="3" name="Segnaposto data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FCBB517B-CA9D-45FD-851C-095D4B2D8581}" type="datetimeFigureOut">
              <a:rPr lang="it-IT" smtClean="0"/>
              <a:t>17/10/2024</a:t>
            </a:fld>
            <a:endParaRPr lang="it-IT"/>
          </a:p>
        </p:txBody>
      </p:sp>
      <p:sp>
        <p:nvSpPr>
          <p:cNvPr id="4" name="Segnaposto immagine diapositiva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it-IT"/>
          </a:p>
        </p:txBody>
      </p:sp>
      <p:sp>
        <p:nvSpPr>
          <p:cNvPr id="5" name="Segnaposto note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it-IT"/>
          </a:p>
        </p:txBody>
      </p:sp>
      <p:sp>
        <p:nvSpPr>
          <p:cNvPr id="7" name="Segnaposto numero diapositiva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697EE6E8-F468-46AF-8265-55D57E1DE91E}" type="slidenum">
              <a:rPr lang="it-IT" smtClean="0"/>
              <a:t>‹N›</a:t>
            </a:fld>
            <a:endParaRPr lang="it-IT"/>
          </a:p>
        </p:txBody>
      </p:sp>
    </p:spTree>
    <p:extLst>
      <p:ext uri="{BB962C8B-B14F-4D97-AF65-F5344CB8AC3E}">
        <p14:creationId xmlns:p14="http://schemas.microsoft.com/office/powerpoint/2010/main" val="2798001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500671-CA75-E3B2-EFED-307E14125FB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39AA828-A720-B79E-C5D5-5195E3F708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00761A1-CF7B-FD2D-42B2-770D33A00FDF}"/>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3EA5DC8F-9071-8ECA-A783-96E20B9F651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358520C-BA0D-3FF2-56E6-9F851D78CC31}"/>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1875311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284FF7-E668-E899-A1D9-8A4E2ED0300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7DBDAE7-700B-54E1-9636-2BDAD142C8D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8C31E6D-27C8-CAE7-3C14-3659444C79C1}"/>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828A9BBA-CB56-6B39-0520-43D9D44F40E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FA614D6-ECEE-B9C2-6356-1705D69E424A}"/>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2174329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192008-DF35-E781-403B-713E14937DB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0C2F9B-1148-788A-8459-2F4591E694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59CF90C-641E-0511-D9A4-EF5A5897C343}"/>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06822AC1-739D-4DDB-4E10-0170A51C1C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4CA1D32-D6CB-DA7A-510B-A688D7C8FD6B}"/>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945155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FC2AFB-F564-E95A-331D-E25DCE9A472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EED7A53-F59D-C94E-A5C1-C6316EC7C87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D2EB18A2-A165-C38F-0A3E-0299F18CE42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7411E2C-BA70-DB8B-D236-D278E0D698F4}"/>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6" name="Segnaposto piè di pagina 5">
            <a:extLst>
              <a:ext uri="{FF2B5EF4-FFF2-40B4-BE49-F238E27FC236}">
                <a16:creationId xmlns:a16="http://schemas.microsoft.com/office/drawing/2014/main" id="{6A3ADBC9-A4C3-C166-AA3F-3EDC4A88A7E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57C9656-E818-9D34-4646-F2F0E207F5EE}"/>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10647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1FA145-3733-21C9-144B-65692A7EC60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224725C-B424-A29B-EB10-918470CD36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EFBFCC10-7ADC-227F-7033-117F386F2733}"/>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3692C70-F224-3C2E-7372-C950C53A28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9C3E42C-34C9-32EB-15AE-372E6D560E04}"/>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F105324-6A2C-F8B9-03CA-D79C84F7502D}"/>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8" name="Segnaposto piè di pagina 7">
            <a:extLst>
              <a:ext uri="{FF2B5EF4-FFF2-40B4-BE49-F238E27FC236}">
                <a16:creationId xmlns:a16="http://schemas.microsoft.com/office/drawing/2014/main" id="{7CFC60DC-CE2D-869D-999A-017115A54CC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14D9868-985F-E5D2-ABBA-601D8DEECABB}"/>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2390612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B3F301-EA25-05A8-51A9-D340C9DC12F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E6372EF-58B3-8D85-E9E7-2168D7FC89DF}"/>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4" name="Segnaposto piè di pagina 3">
            <a:extLst>
              <a:ext uri="{FF2B5EF4-FFF2-40B4-BE49-F238E27FC236}">
                <a16:creationId xmlns:a16="http://schemas.microsoft.com/office/drawing/2014/main" id="{507A8745-FE4D-DCA2-FB95-C9AEC976489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E176838-194D-B785-6415-D154B8EBA8FE}"/>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1072700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9304F27-4EB2-F288-9FF1-0C6D6E2BCA76}"/>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3" name="Segnaposto piè di pagina 2">
            <a:extLst>
              <a:ext uri="{FF2B5EF4-FFF2-40B4-BE49-F238E27FC236}">
                <a16:creationId xmlns:a16="http://schemas.microsoft.com/office/drawing/2014/main" id="{6C59443D-A026-F617-5AC0-EA3F74FC70A0}"/>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79A7AF5-C9C1-12E6-DD66-273B29B17FD8}"/>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659199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5CAC81-7892-987D-7237-5885CC5E7A5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4203178-0A7B-2F09-BB00-BFFFB63534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A86EB4EB-267D-EBBD-1460-E29FB5D8D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C55F112-308A-5C32-AC0D-A96D5BDCCB9C}"/>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6" name="Segnaposto piè di pagina 5">
            <a:extLst>
              <a:ext uri="{FF2B5EF4-FFF2-40B4-BE49-F238E27FC236}">
                <a16:creationId xmlns:a16="http://schemas.microsoft.com/office/drawing/2014/main" id="{483679E0-E4E2-5B8D-8A97-022102EF2C0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37965A4-E308-4F26-6491-0D49333D2797}"/>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398913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5591D5-93F9-BEC2-0454-6025AA7D25E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A42F6E8-92AA-4E61-E24A-7A42670D75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724D9E85-C4D5-D1AC-7838-DECE09BD9B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08F6F3F-DC27-0B91-91C8-7DA9F9D9A4A5}"/>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6" name="Segnaposto piè di pagina 5">
            <a:extLst>
              <a:ext uri="{FF2B5EF4-FFF2-40B4-BE49-F238E27FC236}">
                <a16:creationId xmlns:a16="http://schemas.microsoft.com/office/drawing/2014/main" id="{1F8B64D2-C044-2A2F-B233-FD75205EE17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5E00B46-5416-1480-468E-B74E710A330A}"/>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266134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7C53BE-799C-7685-81AF-55E011FCC37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76C83D2-B683-2905-6B8D-163B6E01078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EC90CEE-63CA-B4D0-91D3-5F05B7F4CCEE}"/>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6BF36E5A-FC0F-8613-0E2E-0BBC92F9A9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0B47C35-200D-30AE-E016-4FA9391A3372}"/>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4072837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6BB7FD7-4023-7304-4821-9CC7C552D56A}"/>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1D4CAB5-F084-15FA-3A7E-0FA93C14DDE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86E6142-BE66-A225-BB3F-D6D9DA99B7F0}"/>
              </a:ext>
            </a:extLst>
          </p:cNvPr>
          <p:cNvSpPr>
            <a:spLocks noGrp="1"/>
          </p:cNvSpPr>
          <p:nvPr>
            <p:ph type="dt" sz="half" idx="10"/>
          </p:nvPr>
        </p:nvSpPr>
        <p:spPr/>
        <p:txBody>
          <a:body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DAF0202A-5D21-5316-6561-9BCEF4D4E10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17B8625-ECED-66A8-50BE-222F16E4305D}"/>
              </a:ext>
            </a:extLst>
          </p:cNvPr>
          <p:cNvSpPr>
            <a:spLocks noGrp="1"/>
          </p:cNvSpPr>
          <p:nvPr>
            <p:ph type="sldNum" sz="quarter" idx="12"/>
          </p:nvPr>
        </p:nvSpPr>
        <p:spPr/>
        <p:txBody>
          <a:bodyPr/>
          <a:lstStyle/>
          <a:p>
            <a:fld id="{8E81BF21-4490-4F82-9B24-6399BEB6B10B}" type="slidenum">
              <a:rPr lang="it-IT" smtClean="0"/>
              <a:t>‹N›</a:t>
            </a:fld>
            <a:endParaRPr lang="it-IT"/>
          </a:p>
        </p:txBody>
      </p:sp>
    </p:spTree>
    <p:extLst>
      <p:ext uri="{BB962C8B-B14F-4D97-AF65-F5344CB8AC3E}">
        <p14:creationId xmlns:p14="http://schemas.microsoft.com/office/powerpoint/2010/main" val="1808673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3D4C3A1-FD29-DE45-7768-7B7BE21AC7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C1368D5-7395-E49F-3C14-F77331EBAB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010E3CB-DEA0-6198-C0F9-42784665AC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16D8D-D989-42D0-B130-24F076A835F5}" type="datetimeFigureOut">
              <a:rPr lang="it-IT" smtClean="0"/>
              <a:t>17/10/2024</a:t>
            </a:fld>
            <a:endParaRPr lang="it-IT"/>
          </a:p>
        </p:txBody>
      </p:sp>
      <p:sp>
        <p:nvSpPr>
          <p:cNvPr id="5" name="Segnaposto piè di pagina 4">
            <a:extLst>
              <a:ext uri="{FF2B5EF4-FFF2-40B4-BE49-F238E27FC236}">
                <a16:creationId xmlns:a16="http://schemas.microsoft.com/office/drawing/2014/main" id="{71AEF47C-9BA5-5C31-390A-3AC5C6F76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8CE571A-2C09-AB70-DC65-1744B53067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1BF21-4490-4F82-9B24-6399BEB6B10B}" type="slidenum">
              <a:rPr lang="it-IT" smtClean="0"/>
              <a:t>‹N›</a:t>
            </a:fld>
            <a:endParaRPr lang="it-IT"/>
          </a:p>
        </p:txBody>
      </p:sp>
    </p:spTree>
    <p:extLst>
      <p:ext uri="{BB962C8B-B14F-4D97-AF65-F5344CB8AC3E}">
        <p14:creationId xmlns:p14="http://schemas.microsoft.com/office/powerpoint/2010/main" val="4075170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ww.architetturaecosostenibile.it/normative/leggi-decreti/nuove-norme-tecniche-costruzioni-ntc-2018-194"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ncorafischiailvento.org/2018/02/13/tce-davvero-bisogno-un-altro-condono/"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hyperlink" Target="https://quercioliconsulenze.blogspot.com/2012/10/ecoarea-better-living-come-vivere-green.html"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alermohub.opendatasicilia.it/peric_sismica.html"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reativecommons.org/licenses/by/3.0/" TargetMode="External"/><Relationship Id="rId1" Type="http://schemas.openxmlformats.org/officeDocument/2006/relationships/slideLayout" Target="../slideLayouts/slideLayout2.xml"/><Relationship Id="rId4" Type="http://schemas.openxmlformats.org/officeDocument/2006/relationships/hyperlink" Target="https://www.marketmovers.it/2019/02/mod-unificato-agibilita-editabile-pdf.htm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C8D78DE3-9782-9386-EB03-CFACD7BC50C2}"/>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EEA15BCC-57C1-5A87-FEF7-7E3DFE784BB8}"/>
              </a:ext>
            </a:extLst>
          </p:cNvPr>
          <p:cNvPicPr>
            <a:picLocks noChangeAspect="1"/>
          </p:cNvPicPr>
          <p:nvPr/>
        </p:nvPicPr>
        <p:blipFill>
          <a:blip r:embed="rId2"/>
          <a:stretch>
            <a:fillRect/>
          </a:stretch>
        </p:blipFill>
        <p:spPr>
          <a:xfrm>
            <a:off x="7601527" y="6043959"/>
            <a:ext cx="4523160" cy="664381"/>
          </a:xfrm>
          <a:prstGeom prst="rect">
            <a:avLst/>
          </a:prstGeom>
        </p:spPr>
      </p:pic>
      <p:sp>
        <p:nvSpPr>
          <p:cNvPr id="8" name="CasellaDiTesto 7">
            <a:extLst>
              <a:ext uri="{FF2B5EF4-FFF2-40B4-BE49-F238E27FC236}">
                <a16:creationId xmlns:a16="http://schemas.microsoft.com/office/drawing/2014/main" id="{162EF051-AB81-BCF3-2722-3F32E745627E}"/>
              </a:ext>
            </a:extLst>
          </p:cNvPr>
          <p:cNvSpPr txBox="1"/>
          <p:nvPr/>
        </p:nvSpPr>
        <p:spPr>
          <a:xfrm rot="16200000">
            <a:off x="-1450109" y="3800643"/>
            <a:ext cx="4368800" cy="1015663"/>
          </a:xfrm>
          <a:prstGeom prst="rect">
            <a:avLst/>
          </a:prstGeom>
          <a:noFill/>
        </p:spPr>
        <p:txBody>
          <a:bodyPr wrap="square" rtlCol="0">
            <a:spAutoFit/>
          </a:bodyPr>
          <a:lstStyle/>
          <a:p>
            <a:r>
              <a:rPr lang="it-IT" sz="6000" b="1" dirty="0">
                <a:solidFill>
                  <a:srgbClr val="0066CC"/>
                </a:solidFill>
              </a:rPr>
              <a:t>AGENDA</a:t>
            </a:r>
            <a:endParaRPr lang="it-IT" b="1" dirty="0">
              <a:solidFill>
                <a:srgbClr val="0066CC"/>
              </a:solidFill>
            </a:endParaRPr>
          </a:p>
        </p:txBody>
      </p:sp>
      <p:sp>
        <p:nvSpPr>
          <p:cNvPr id="5" name="Freccia a pentagono 4">
            <a:extLst>
              <a:ext uri="{FF2B5EF4-FFF2-40B4-BE49-F238E27FC236}">
                <a16:creationId xmlns:a16="http://schemas.microsoft.com/office/drawing/2014/main" id="{E1AE28E5-3411-8E9E-D813-D3FFA264F241}"/>
              </a:ext>
            </a:extLst>
          </p:cNvPr>
          <p:cNvSpPr/>
          <p:nvPr/>
        </p:nvSpPr>
        <p:spPr>
          <a:xfrm>
            <a:off x="1" y="0"/>
            <a:ext cx="9254835" cy="6858000"/>
          </a:xfrm>
          <a:prstGeom prst="homePlate">
            <a:avLst/>
          </a:prstGeom>
          <a:blipFill dpi="0"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AB8DFE99-64BA-F9E4-22FE-9BD42BB86834}"/>
              </a:ext>
            </a:extLst>
          </p:cNvPr>
          <p:cNvSpPr txBox="1"/>
          <p:nvPr/>
        </p:nvSpPr>
        <p:spPr>
          <a:xfrm>
            <a:off x="8608291" y="591127"/>
            <a:ext cx="3352800" cy="3693319"/>
          </a:xfrm>
          <a:prstGeom prst="rect">
            <a:avLst/>
          </a:prstGeom>
          <a:noFill/>
        </p:spPr>
        <p:txBody>
          <a:bodyPr wrap="square" rtlCol="0">
            <a:spAutoFit/>
          </a:bodyPr>
          <a:lstStyle/>
          <a:p>
            <a:endParaRPr lang="it-IT" b="1" dirty="0">
              <a:solidFill>
                <a:schemeClr val="bg1"/>
              </a:solidFill>
            </a:endParaRPr>
          </a:p>
          <a:p>
            <a:endParaRPr lang="it-IT" b="1" dirty="0">
              <a:solidFill>
                <a:schemeClr val="bg1"/>
              </a:solidFill>
            </a:endParaRPr>
          </a:p>
          <a:p>
            <a:endParaRPr lang="it-IT" b="1" dirty="0">
              <a:solidFill>
                <a:schemeClr val="bg1"/>
              </a:solidFill>
            </a:endParaRPr>
          </a:p>
          <a:p>
            <a:pPr algn="r"/>
            <a:r>
              <a:rPr lang="it-IT" b="1" dirty="0">
                <a:solidFill>
                  <a:schemeClr val="bg1"/>
                </a:solidFill>
              </a:rPr>
              <a:t>IL DECRETO-LEGGE </a:t>
            </a:r>
          </a:p>
          <a:p>
            <a:pPr algn="r"/>
            <a:r>
              <a:rPr lang="it-IT" b="1" dirty="0">
                <a:solidFill>
                  <a:schemeClr val="bg1"/>
                </a:solidFill>
              </a:rPr>
              <a:t>«SALVA-CASA» E LE ESIGENZE DI RIORDINO DEL TESTO UNICO DELL’EDILIZA</a:t>
            </a:r>
          </a:p>
          <a:p>
            <a:pPr algn="r"/>
            <a:endParaRPr lang="it-IT" b="1" dirty="0">
              <a:solidFill>
                <a:schemeClr val="bg1"/>
              </a:solidFill>
            </a:endParaRPr>
          </a:p>
          <a:p>
            <a:pPr algn="r"/>
            <a:endParaRPr lang="it-IT" b="1" dirty="0">
              <a:solidFill>
                <a:schemeClr val="bg1"/>
              </a:solidFill>
            </a:endParaRPr>
          </a:p>
          <a:p>
            <a:pPr algn="r"/>
            <a:r>
              <a:rPr lang="it-IT" b="1">
                <a:solidFill>
                  <a:schemeClr val="bg1"/>
                </a:solidFill>
              </a:rPr>
              <a:t>19 ottobre 2024</a:t>
            </a:r>
            <a:endParaRPr lang="it-IT" b="1" dirty="0">
              <a:solidFill>
                <a:schemeClr val="bg1"/>
              </a:solidFill>
            </a:endParaRPr>
          </a:p>
          <a:p>
            <a:pPr algn="r"/>
            <a:endParaRPr lang="it-IT" b="1" dirty="0">
              <a:solidFill>
                <a:schemeClr val="bg1"/>
              </a:solidFill>
            </a:endParaRPr>
          </a:p>
          <a:p>
            <a:pPr algn="r"/>
            <a:endParaRPr lang="it-IT" b="1" dirty="0">
              <a:solidFill>
                <a:schemeClr val="bg1"/>
              </a:solidFill>
            </a:endParaRPr>
          </a:p>
          <a:p>
            <a:pPr algn="r"/>
            <a:r>
              <a:rPr lang="it-IT" b="1" dirty="0">
                <a:solidFill>
                  <a:schemeClr val="bg1"/>
                </a:solidFill>
              </a:rPr>
              <a:t>Elena Griglio</a:t>
            </a:r>
          </a:p>
        </p:txBody>
      </p:sp>
    </p:spTree>
    <p:extLst>
      <p:ext uri="{BB962C8B-B14F-4D97-AF65-F5344CB8AC3E}">
        <p14:creationId xmlns:p14="http://schemas.microsoft.com/office/powerpoint/2010/main" val="100162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ED949BD2-9AF8-DDF2-AF1B-B51D53385C3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54EE73-8835-FDDD-D2B0-8DB230480E6B}"/>
              </a:ext>
            </a:extLst>
          </p:cNvPr>
          <p:cNvSpPr>
            <a:spLocks noGrp="1"/>
          </p:cNvSpPr>
          <p:nvPr>
            <p:ph type="title"/>
          </p:nvPr>
        </p:nvSpPr>
        <p:spPr/>
        <p:txBody>
          <a:bodyPr/>
          <a:lstStyle/>
          <a:p>
            <a:r>
              <a:rPr lang="it-IT" b="1" dirty="0">
                <a:solidFill>
                  <a:schemeClr val="bg1"/>
                </a:solidFill>
                <a:latin typeface="+mn-lt"/>
              </a:rPr>
              <a:t>Esigenze di riordino del testo unico edilizia</a:t>
            </a:r>
          </a:p>
        </p:txBody>
      </p:sp>
      <p:sp>
        <p:nvSpPr>
          <p:cNvPr id="4" name="Segnaposto contenuto 3">
            <a:extLst>
              <a:ext uri="{FF2B5EF4-FFF2-40B4-BE49-F238E27FC236}">
                <a16:creationId xmlns:a16="http://schemas.microsoft.com/office/drawing/2014/main" id="{19E6D25A-6485-3B9A-0DED-455B1E568406}"/>
              </a:ext>
            </a:extLst>
          </p:cNvPr>
          <p:cNvSpPr>
            <a:spLocks noGrp="1"/>
          </p:cNvSpPr>
          <p:nvPr>
            <p:ph idx="1"/>
          </p:nvPr>
        </p:nvSpPr>
        <p:spPr>
          <a:xfrm>
            <a:off x="838200" y="1825625"/>
            <a:ext cx="10515600" cy="1421009"/>
          </a:xfrm>
        </p:spPr>
        <p:txBody>
          <a:bodyPr/>
          <a:lstStyle/>
          <a:p>
            <a:pPr marL="0" indent="0">
              <a:buNone/>
            </a:pPr>
            <a:r>
              <a:rPr lang="it-IT" dirty="0">
                <a:solidFill>
                  <a:schemeClr val="bg1"/>
                </a:solidFill>
              </a:rPr>
              <a:t>Esigenza di rivedere il Testo Unico Edilizia a distanza di oltre vent’anni dall’entrata in vigore per adeguarlo alle attuali esigenze del settore</a:t>
            </a:r>
          </a:p>
        </p:txBody>
      </p:sp>
      <p:graphicFrame>
        <p:nvGraphicFramePr>
          <p:cNvPr id="5" name="Diagramma 4">
            <a:extLst>
              <a:ext uri="{FF2B5EF4-FFF2-40B4-BE49-F238E27FC236}">
                <a16:creationId xmlns:a16="http://schemas.microsoft.com/office/drawing/2014/main" id="{62F4DA84-3DAB-C339-DE1E-F002118EDA17}"/>
              </a:ext>
            </a:extLst>
          </p:cNvPr>
          <p:cNvGraphicFramePr/>
          <p:nvPr>
            <p:extLst>
              <p:ext uri="{D42A27DB-BD31-4B8C-83A1-F6EECF244321}">
                <p14:modId xmlns:p14="http://schemas.microsoft.com/office/powerpoint/2010/main" val="2719200451"/>
              </p:ext>
            </p:extLst>
          </p:nvPr>
        </p:nvGraphicFramePr>
        <p:xfrm>
          <a:off x="838200" y="2907586"/>
          <a:ext cx="10515600" cy="3739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9159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F7E7C67A-752C-C11E-03A0-575F8B98955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8F56A65-36A0-88ED-4484-C99BC533AF8F}"/>
              </a:ext>
            </a:extLst>
          </p:cNvPr>
          <p:cNvSpPr>
            <a:spLocks noGrp="1"/>
          </p:cNvSpPr>
          <p:nvPr>
            <p:ph type="title"/>
          </p:nvPr>
        </p:nvSpPr>
        <p:spPr/>
        <p:txBody>
          <a:bodyPr/>
          <a:lstStyle/>
          <a:p>
            <a:r>
              <a:rPr lang="it-IT" b="1" dirty="0">
                <a:solidFill>
                  <a:schemeClr val="bg1"/>
                </a:solidFill>
                <a:latin typeface="+mn-lt"/>
              </a:rPr>
              <a:t>Le linee di intervento prioritarie</a:t>
            </a:r>
          </a:p>
        </p:txBody>
      </p:sp>
      <p:sp>
        <p:nvSpPr>
          <p:cNvPr id="5" name="Segnaposto contenuto 4">
            <a:extLst>
              <a:ext uri="{FF2B5EF4-FFF2-40B4-BE49-F238E27FC236}">
                <a16:creationId xmlns:a16="http://schemas.microsoft.com/office/drawing/2014/main" id="{4943611A-D979-CDE6-E13F-AEB51A6B6320}"/>
              </a:ext>
            </a:extLst>
          </p:cNvPr>
          <p:cNvSpPr>
            <a:spLocks noGrp="1"/>
          </p:cNvSpPr>
          <p:nvPr>
            <p:ph idx="1"/>
          </p:nvPr>
        </p:nvSpPr>
        <p:spPr>
          <a:xfrm>
            <a:off x="838200" y="1825625"/>
            <a:ext cx="10515600" cy="773737"/>
          </a:xfrm>
        </p:spPr>
        <p:txBody>
          <a:bodyPr>
            <a:normAutofit fontScale="92500" lnSpcReduction="10000"/>
          </a:bodyPr>
          <a:lstStyle/>
          <a:p>
            <a:pPr marL="0" indent="0">
              <a:buNone/>
            </a:pPr>
            <a:r>
              <a:rPr lang="it-IT" dirty="0">
                <a:solidFill>
                  <a:schemeClr val="bg1"/>
                </a:solidFill>
              </a:rPr>
              <a:t>In risposta a tali problematiche diffuse, si è deciso di intervenire in una prospettiva sia di breve, che di medio e lungo termine</a:t>
            </a:r>
          </a:p>
        </p:txBody>
      </p:sp>
      <p:graphicFrame>
        <p:nvGraphicFramePr>
          <p:cNvPr id="6" name="Diagramma 5">
            <a:extLst>
              <a:ext uri="{FF2B5EF4-FFF2-40B4-BE49-F238E27FC236}">
                <a16:creationId xmlns:a16="http://schemas.microsoft.com/office/drawing/2014/main" id="{96CC3DBF-38D9-731C-606A-F4F7E4FCE5EE}"/>
              </a:ext>
            </a:extLst>
          </p:cNvPr>
          <p:cNvGraphicFramePr/>
          <p:nvPr>
            <p:extLst>
              <p:ext uri="{D42A27DB-BD31-4B8C-83A1-F6EECF244321}">
                <p14:modId xmlns:p14="http://schemas.microsoft.com/office/powerpoint/2010/main" val="1838662652"/>
              </p:ext>
            </p:extLst>
          </p:nvPr>
        </p:nvGraphicFramePr>
        <p:xfrm>
          <a:off x="969819" y="2392217"/>
          <a:ext cx="10515600" cy="4113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4178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C4262B2F-8799-F218-6B7A-DEB1567A142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444760-A65A-1AC2-7349-C043F3B242F8}"/>
              </a:ext>
            </a:extLst>
          </p:cNvPr>
          <p:cNvSpPr>
            <a:spLocks noGrp="1"/>
          </p:cNvSpPr>
          <p:nvPr>
            <p:ph type="title"/>
          </p:nvPr>
        </p:nvSpPr>
        <p:spPr/>
        <p:txBody>
          <a:bodyPr>
            <a:normAutofit/>
          </a:bodyPr>
          <a:lstStyle/>
          <a:p>
            <a:r>
              <a:rPr lang="it-IT" b="1" dirty="0">
                <a:solidFill>
                  <a:schemeClr val="bg1"/>
                </a:solidFill>
                <a:latin typeface="+mn-lt"/>
              </a:rPr>
              <a:t>Interessi prioritari</a:t>
            </a:r>
          </a:p>
        </p:txBody>
      </p:sp>
      <p:grpSp>
        <p:nvGrpSpPr>
          <p:cNvPr id="4" name="Gruppo 3">
            <a:extLst>
              <a:ext uri="{FF2B5EF4-FFF2-40B4-BE49-F238E27FC236}">
                <a16:creationId xmlns:a16="http://schemas.microsoft.com/office/drawing/2014/main" id="{29102AB4-5CCF-65CA-3CB3-7D2393DFAC52}"/>
              </a:ext>
            </a:extLst>
          </p:cNvPr>
          <p:cNvGrpSpPr/>
          <p:nvPr/>
        </p:nvGrpSpPr>
        <p:grpSpPr>
          <a:xfrm>
            <a:off x="328060" y="932564"/>
            <a:ext cx="11752765" cy="5821930"/>
            <a:chOff x="328060" y="932564"/>
            <a:chExt cx="11752765" cy="5821930"/>
          </a:xfrm>
          <a:solidFill>
            <a:schemeClr val="accent2"/>
          </a:solidFill>
        </p:grpSpPr>
        <p:sp>
          <p:nvSpPr>
            <p:cNvPr id="7" name="Figura a mano libera: forma 6">
              <a:extLst>
                <a:ext uri="{FF2B5EF4-FFF2-40B4-BE49-F238E27FC236}">
                  <a16:creationId xmlns:a16="http://schemas.microsoft.com/office/drawing/2014/main" id="{294E9C39-E733-1EC6-F478-53FCB3B3FB13}"/>
                </a:ext>
              </a:extLst>
            </p:cNvPr>
            <p:cNvSpPr/>
            <p:nvPr/>
          </p:nvSpPr>
          <p:spPr>
            <a:xfrm>
              <a:off x="6096000" y="932564"/>
              <a:ext cx="3431925" cy="3287952"/>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6">
                <a:lumMod val="75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362588" rIns="481373" bIns="362588" numCol="1" spcCol="1270" anchor="ctr" anchorCtr="0">
              <a:noAutofit/>
            </a:bodyPr>
            <a:lstStyle/>
            <a:p>
              <a:pPr marL="0" lvl="0" indent="0" algn="ctr" defTabSz="444500">
                <a:lnSpc>
                  <a:spcPct val="90000"/>
                </a:lnSpc>
                <a:spcBef>
                  <a:spcPct val="0"/>
                </a:spcBef>
                <a:spcAft>
                  <a:spcPct val="35000"/>
                </a:spcAft>
                <a:buFont typeface="+mj-lt"/>
                <a:buNone/>
              </a:pPr>
              <a:r>
                <a:rPr lang="it-IT" b="1" kern="1200" dirty="0">
                  <a:solidFill>
                    <a:schemeClr val="bg1"/>
                  </a:solidFill>
                </a:rPr>
                <a:t>3.</a:t>
              </a:r>
              <a:r>
                <a:rPr lang="it-IT" kern="1200" dirty="0">
                  <a:solidFill>
                    <a:schemeClr val="bg1"/>
                  </a:solidFill>
                </a:rPr>
                <a:t> interesse pubblico/ privato alla </a:t>
              </a:r>
              <a:r>
                <a:rPr lang="it-IT" b="1" dirty="0">
                  <a:solidFill>
                    <a:schemeClr val="bg1"/>
                  </a:solidFill>
                </a:rPr>
                <a:t>semplificazione delle procedure edilizie sia in casi fisiologici </a:t>
              </a:r>
              <a:r>
                <a:rPr lang="it-IT" dirty="0">
                  <a:solidFill>
                    <a:schemeClr val="bg1"/>
                  </a:solidFill>
                </a:rPr>
                <a:t>(edilizia libera; tolleranze costruttive),</a:t>
              </a:r>
              <a:r>
                <a:rPr lang="it-IT" b="1" dirty="0">
                  <a:solidFill>
                    <a:schemeClr val="bg1"/>
                  </a:solidFill>
                </a:rPr>
                <a:t> sia in casi patologici </a:t>
              </a:r>
              <a:r>
                <a:rPr lang="it-IT" dirty="0">
                  <a:solidFill>
                    <a:schemeClr val="bg1"/>
                  </a:solidFill>
                </a:rPr>
                <a:t>(interventi in sanatoria)</a:t>
              </a:r>
            </a:p>
          </p:txBody>
        </p:sp>
        <p:sp>
          <p:nvSpPr>
            <p:cNvPr id="6" name="Figura a mano libera: forma 5">
              <a:extLst>
                <a:ext uri="{FF2B5EF4-FFF2-40B4-BE49-F238E27FC236}">
                  <a16:creationId xmlns:a16="http://schemas.microsoft.com/office/drawing/2014/main" id="{A3D5C2B1-A3F0-ED13-1E3B-74CFC4FDD5BD}"/>
                </a:ext>
              </a:extLst>
            </p:cNvPr>
            <p:cNvSpPr/>
            <p:nvPr/>
          </p:nvSpPr>
          <p:spPr>
            <a:xfrm>
              <a:off x="3714359" y="3125208"/>
              <a:ext cx="3399119" cy="3325494"/>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456B2C"/>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362588" rIns="481373" bIns="362588" numCol="1" spcCol="1270" anchor="ctr" anchorCtr="0">
              <a:noAutofit/>
            </a:bodyPr>
            <a:lstStyle/>
            <a:p>
              <a:pPr marL="0" lvl="0" indent="0" algn="ctr" defTabSz="444500">
                <a:lnSpc>
                  <a:spcPct val="90000"/>
                </a:lnSpc>
                <a:spcBef>
                  <a:spcPct val="0"/>
                </a:spcBef>
                <a:spcAft>
                  <a:spcPct val="35000"/>
                </a:spcAft>
                <a:buFont typeface="+mj-lt"/>
                <a:buNone/>
              </a:pPr>
              <a:r>
                <a:rPr lang="it-IT" b="1" kern="1200" dirty="0">
                  <a:solidFill>
                    <a:schemeClr val="bg1"/>
                  </a:solidFill>
                </a:rPr>
                <a:t>2. </a:t>
              </a:r>
              <a:r>
                <a:rPr lang="it-IT" kern="1200" dirty="0">
                  <a:solidFill>
                    <a:schemeClr val="bg1"/>
                  </a:solidFill>
                </a:rPr>
                <a:t>interesse pubblico/privato alla </a:t>
              </a:r>
              <a:r>
                <a:rPr lang="it-IT" b="1" kern="1200" dirty="0">
                  <a:solidFill>
                    <a:schemeClr val="bg1"/>
                  </a:solidFill>
                </a:rPr>
                <a:t>rimozione di situazioni di incertezza giuridica</a:t>
              </a:r>
              <a:r>
                <a:rPr lang="it-IT" kern="1200" dirty="0">
                  <a:solidFill>
                    <a:schemeClr val="bg1"/>
                  </a:solidFill>
                </a:rPr>
                <a:t> in merito allo stato di legittimità degli immobili con riferimento alle “lievi” difformità</a:t>
              </a:r>
              <a:r>
                <a:rPr lang="it-IT" b="1" kern="1200" dirty="0">
                  <a:solidFill>
                    <a:schemeClr val="bg1"/>
                  </a:solidFill>
                </a:rPr>
                <a:t> </a:t>
              </a:r>
              <a:endParaRPr lang="it-IT" kern="1200" dirty="0">
                <a:solidFill>
                  <a:schemeClr val="bg1"/>
                </a:solidFill>
              </a:endParaRPr>
            </a:p>
          </p:txBody>
        </p:sp>
        <p:sp>
          <p:nvSpPr>
            <p:cNvPr id="5" name="Figura a mano libera: forma 4">
              <a:extLst>
                <a:ext uri="{FF2B5EF4-FFF2-40B4-BE49-F238E27FC236}">
                  <a16:creationId xmlns:a16="http://schemas.microsoft.com/office/drawing/2014/main" id="{E45134CC-8FF2-58CD-4FE7-7463E11EA724}"/>
                </a:ext>
              </a:extLst>
            </p:cNvPr>
            <p:cNvSpPr/>
            <p:nvPr/>
          </p:nvSpPr>
          <p:spPr>
            <a:xfrm>
              <a:off x="328060" y="1444219"/>
              <a:ext cx="3942065" cy="3822262"/>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6">
                <a:lumMod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362588" rIns="481373" bIns="362588" numCol="1" spcCol="1270" anchor="ctr" anchorCtr="0">
              <a:noAutofit/>
            </a:bodyPr>
            <a:lstStyle/>
            <a:p>
              <a:pPr lvl="0" algn="ctr" defTabSz="444500">
                <a:lnSpc>
                  <a:spcPct val="90000"/>
                </a:lnSpc>
                <a:spcBef>
                  <a:spcPct val="0"/>
                </a:spcBef>
                <a:spcAft>
                  <a:spcPct val="35000"/>
                </a:spcAft>
              </a:pPr>
              <a:r>
                <a:rPr lang="it-IT" b="1" kern="1200" dirty="0">
                  <a:solidFill>
                    <a:schemeClr val="bg1"/>
                  </a:solidFill>
                </a:rPr>
                <a:t>1</a:t>
              </a:r>
              <a:r>
                <a:rPr lang="it-IT" b="1" dirty="0">
                  <a:solidFill>
                    <a:schemeClr val="bg1"/>
                  </a:solidFill>
                </a:rPr>
                <a:t>. legittimo affidamento dei privati proprietari di immobili</a:t>
              </a:r>
              <a:r>
                <a:rPr lang="it-IT" dirty="0">
                  <a:solidFill>
                    <a:schemeClr val="bg1"/>
                  </a:solidFill>
                </a:rPr>
                <a:t> </a:t>
              </a:r>
            </a:p>
            <a:p>
              <a:pPr lvl="0" algn="ctr" defTabSz="444500">
                <a:lnSpc>
                  <a:spcPct val="90000"/>
                </a:lnSpc>
                <a:spcBef>
                  <a:spcPct val="0"/>
                </a:spcBef>
                <a:spcAft>
                  <a:spcPct val="35000"/>
                </a:spcAft>
              </a:pPr>
              <a:r>
                <a:rPr lang="it-IT" dirty="0">
                  <a:solidFill>
                    <a:schemeClr val="bg1"/>
                  </a:solidFill>
                </a:rPr>
                <a:t>rispetto a difformità edilizie a vario titolo “tollerate” dall’ordinamento (non configurate come “abuso”), che però non consentono di dimostrare lo stato legittimo dell’immobile</a:t>
              </a:r>
            </a:p>
            <a:p>
              <a:pPr marL="0" lvl="0" indent="0" algn="ctr" defTabSz="444500">
                <a:lnSpc>
                  <a:spcPct val="90000"/>
                </a:lnSpc>
                <a:spcBef>
                  <a:spcPct val="0"/>
                </a:spcBef>
                <a:spcAft>
                  <a:spcPct val="35000"/>
                </a:spcAft>
                <a:buFont typeface="+mj-lt"/>
                <a:buNone/>
              </a:pPr>
              <a:endParaRPr lang="it-IT" kern="1200" dirty="0">
                <a:solidFill>
                  <a:schemeClr val="bg1"/>
                </a:solidFill>
              </a:endParaRPr>
            </a:p>
          </p:txBody>
        </p:sp>
        <p:sp>
          <p:nvSpPr>
            <p:cNvPr id="8" name="Figura a mano libera: forma 7">
              <a:extLst>
                <a:ext uri="{FF2B5EF4-FFF2-40B4-BE49-F238E27FC236}">
                  <a16:creationId xmlns:a16="http://schemas.microsoft.com/office/drawing/2014/main" id="{467EFBDC-E850-7D45-E5D7-E909673E64F4}"/>
                </a:ext>
              </a:extLst>
            </p:cNvPr>
            <p:cNvSpPr/>
            <p:nvPr/>
          </p:nvSpPr>
          <p:spPr>
            <a:xfrm>
              <a:off x="8130956" y="2907586"/>
              <a:ext cx="3949869" cy="3846908"/>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chemeClr val="accent6">
                <a:lumMod val="60000"/>
                <a:lumOff val="4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362588" rIns="481373" bIns="362588" numCol="1" spcCol="1270" anchor="ctr" anchorCtr="1">
              <a:noAutofit/>
            </a:bodyPr>
            <a:lstStyle/>
            <a:p>
              <a:pPr marL="0" lvl="0" indent="0" algn="ctr" defTabSz="444500">
                <a:lnSpc>
                  <a:spcPct val="90000"/>
                </a:lnSpc>
                <a:spcBef>
                  <a:spcPct val="0"/>
                </a:spcBef>
                <a:spcAft>
                  <a:spcPct val="35000"/>
                </a:spcAft>
                <a:buFont typeface="+mj-lt"/>
                <a:buNone/>
              </a:pPr>
              <a:r>
                <a:rPr lang="it-IT" kern="1200" dirty="0">
                  <a:solidFill>
                    <a:schemeClr val="bg1"/>
                  </a:solidFill>
                </a:rPr>
                <a:t>4. interesse del “settore casa” e del mercato delle abitazioni ad </a:t>
              </a:r>
              <a:r>
                <a:rPr lang="it-IT" b="1" kern="1200" dirty="0">
                  <a:solidFill>
                    <a:schemeClr val="bg1"/>
                  </a:solidFill>
                </a:rPr>
                <a:t>adeguare gli standard edilizi alle trasformazioni del contesto urbano </a:t>
              </a:r>
              <a:r>
                <a:rPr lang="it-IT" kern="1200" dirty="0">
                  <a:solidFill>
                    <a:schemeClr val="bg1"/>
                  </a:solidFill>
                </a:rPr>
                <a:t>, secondo gli usi </a:t>
              </a:r>
              <a:r>
                <a:rPr lang="it-IT" dirty="0">
                  <a:solidFill>
                    <a:schemeClr val="bg1"/>
                  </a:solidFill>
                </a:rPr>
                <a:t>maggiormente conformi alle esigenze del contesto di riferimento</a:t>
              </a:r>
              <a:endParaRPr lang="it-IT" sz="900" kern="1200" dirty="0">
                <a:solidFill>
                  <a:schemeClr val="bg1"/>
                </a:solidFill>
              </a:endParaRPr>
            </a:p>
          </p:txBody>
        </p:sp>
      </p:grpSp>
    </p:spTree>
    <p:extLst>
      <p:ext uri="{BB962C8B-B14F-4D97-AF65-F5344CB8AC3E}">
        <p14:creationId xmlns:p14="http://schemas.microsoft.com/office/powerpoint/2010/main" val="324818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C4262B2F-8799-F218-6B7A-DEB1567A142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444760-A65A-1AC2-7349-C043F3B242F8}"/>
              </a:ext>
            </a:extLst>
          </p:cNvPr>
          <p:cNvSpPr>
            <a:spLocks noGrp="1"/>
          </p:cNvSpPr>
          <p:nvPr>
            <p:ph type="title"/>
          </p:nvPr>
        </p:nvSpPr>
        <p:spPr/>
        <p:txBody>
          <a:bodyPr>
            <a:normAutofit/>
          </a:bodyPr>
          <a:lstStyle/>
          <a:p>
            <a:pPr algn="ctr"/>
            <a:r>
              <a:rPr lang="it-IT" b="1" dirty="0">
                <a:solidFill>
                  <a:schemeClr val="bg1"/>
                </a:solidFill>
                <a:latin typeface="+mn-lt"/>
              </a:rPr>
              <a:t>Le scelte alla base della riforma </a:t>
            </a:r>
          </a:p>
        </p:txBody>
      </p:sp>
      <p:sp>
        <p:nvSpPr>
          <p:cNvPr id="3" name="CasellaDiTesto 2">
            <a:extLst>
              <a:ext uri="{FF2B5EF4-FFF2-40B4-BE49-F238E27FC236}">
                <a16:creationId xmlns:a16="http://schemas.microsoft.com/office/drawing/2014/main" id="{FF1F3415-E009-6A81-EB6F-288B511E6CD8}"/>
              </a:ext>
            </a:extLst>
          </p:cNvPr>
          <p:cNvSpPr txBox="1"/>
          <p:nvPr/>
        </p:nvSpPr>
        <p:spPr>
          <a:xfrm>
            <a:off x="721519" y="3786188"/>
            <a:ext cx="3340893" cy="2862322"/>
          </a:xfrm>
          <a:prstGeom prst="rect">
            <a:avLst/>
          </a:prstGeom>
          <a:noFill/>
        </p:spPr>
        <p:txBody>
          <a:bodyPr wrap="square" rtlCol="0">
            <a:spAutoFit/>
          </a:bodyPr>
          <a:lstStyle/>
          <a:p>
            <a:pPr algn="just"/>
            <a:r>
              <a:rPr lang="it-IT" sz="3000" b="1" dirty="0">
                <a:solidFill>
                  <a:schemeClr val="bg1"/>
                </a:solidFill>
              </a:rPr>
              <a:t>Il problema dei condoni, intesi come meccanismi di regolarizzazione o semplificazione «una tantum»</a:t>
            </a:r>
          </a:p>
        </p:txBody>
      </p:sp>
      <p:pic>
        <p:nvPicPr>
          <p:cNvPr id="12" name="Immagine 11">
            <a:extLst>
              <a:ext uri="{FF2B5EF4-FFF2-40B4-BE49-F238E27FC236}">
                <a16:creationId xmlns:a16="http://schemas.microsoft.com/office/drawing/2014/main" id="{753FB17C-2E00-2FD4-CCF9-FC3F14E21B0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1513" y="1515986"/>
            <a:ext cx="4186237" cy="2093119"/>
          </a:xfrm>
          <a:prstGeom prst="rect">
            <a:avLst/>
          </a:prstGeom>
        </p:spPr>
      </p:pic>
      <p:sp>
        <p:nvSpPr>
          <p:cNvPr id="14" name="CasellaDiTesto 13">
            <a:extLst>
              <a:ext uri="{FF2B5EF4-FFF2-40B4-BE49-F238E27FC236}">
                <a16:creationId xmlns:a16="http://schemas.microsoft.com/office/drawing/2014/main" id="{8E2473F3-7161-59A7-42A5-9ADA9DD323ED}"/>
              </a:ext>
            </a:extLst>
          </p:cNvPr>
          <p:cNvSpPr txBox="1"/>
          <p:nvPr/>
        </p:nvSpPr>
        <p:spPr>
          <a:xfrm>
            <a:off x="4542338" y="4494074"/>
            <a:ext cx="3586162" cy="1446550"/>
          </a:xfrm>
          <a:prstGeom prst="rect">
            <a:avLst/>
          </a:prstGeom>
          <a:noFill/>
        </p:spPr>
        <p:txBody>
          <a:bodyPr wrap="square" rtlCol="0">
            <a:spAutoFit/>
          </a:bodyPr>
          <a:lstStyle/>
          <a:p>
            <a:pPr marL="285750" indent="-285750">
              <a:buFont typeface="Arial" panose="020B0604020202020204" pitchFamily="34" charset="0"/>
              <a:buChar char="•"/>
            </a:pPr>
            <a:r>
              <a:rPr lang="it-IT" sz="2200" dirty="0">
                <a:solidFill>
                  <a:schemeClr val="bg1"/>
                </a:solidFill>
              </a:rPr>
              <a:t>Per il carico amministrativo sugli enti locali</a:t>
            </a:r>
          </a:p>
          <a:p>
            <a:pPr marL="285750" indent="-285750">
              <a:buFont typeface="Arial" panose="020B0604020202020204" pitchFamily="34" charset="0"/>
              <a:buChar char="•"/>
            </a:pPr>
            <a:r>
              <a:rPr lang="it-IT" sz="2200" dirty="0">
                <a:solidFill>
                  <a:schemeClr val="bg1"/>
                </a:solidFill>
              </a:rPr>
              <a:t>Per l’incertezza temporale che alimentano</a:t>
            </a:r>
          </a:p>
        </p:txBody>
      </p:sp>
      <p:sp>
        <p:nvSpPr>
          <p:cNvPr id="16" name="CasellaDiTesto 15">
            <a:extLst>
              <a:ext uri="{FF2B5EF4-FFF2-40B4-BE49-F238E27FC236}">
                <a16:creationId xmlns:a16="http://schemas.microsoft.com/office/drawing/2014/main" id="{C1127A75-56EF-0ACE-44A8-0EB2A6826593}"/>
              </a:ext>
            </a:extLst>
          </p:cNvPr>
          <p:cNvSpPr txBox="1"/>
          <p:nvPr/>
        </p:nvSpPr>
        <p:spPr>
          <a:xfrm rot="20569300">
            <a:off x="5353500" y="1683104"/>
            <a:ext cx="3355327" cy="1785104"/>
          </a:xfrm>
          <a:prstGeom prst="rect">
            <a:avLst/>
          </a:prstGeom>
          <a:noFill/>
        </p:spPr>
        <p:txBody>
          <a:bodyPr wrap="square" rtlCol="0">
            <a:spAutoFit/>
          </a:bodyPr>
          <a:lstStyle/>
          <a:p>
            <a:r>
              <a:rPr lang="it-IT" sz="2200" b="1" dirty="0">
                <a:latin typeface="APPLE CHANCERY" panose="03020702040506060504" pitchFamily="66" charset="-79"/>
                <a:cs typeface="APPLE CHANCERY" panose="03020702040506060504" pitchFamily="66" charset="-79"/>
              </a:rPr>
              <a:t>170.000 pratiche di condono pendenti solo a Roma nel 2024 – tasso annuale di definizione pari al 2,89%</a:t>
            </a:r>
          </a:p>
        </p:txBody>
      </p:sp>
      <p:sp>
        <p:nvSpPr>
          <p:cNvPr id="17" name="Freccia destra 16">
            <a:extLst>
              <a:ext uri="{FF2B5EF4-FFF2-40B4-BE49-F238E27FC236}">
                <a16:creationId xmlns:a16="http://schemas.microsoft.com/office/drawing/2014/main" id="{86CA336E-4AFB-FC5A-5722-7205620A04A4}"/>
              </a:ext>
            </a:extLst>
          </p:cNvPr>
          <p:cNvSpPr/>
          <p:nvPr/>
        </p:nvSpPr>
        <p:spPr>
          <a:xfrm>
            <a:off x="7697437" y="3429000"/>
            <a:ext cx="1444125" cy="828675"/>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8" name="CasellaDiTesto 17">
            <a:extLst>
              <a:ext uri="{FF2B5EF4-FFF2-40B4-BE49-F238E27FC236}">
                <a16:creationId xmlns:a16="http://schemas.microsoft.com/office/drawing/2014/main" id="{98CE04F1-F449-621A-47D4-15A61123CD3C}"/>
              </a:ext>
            </a:extLst>
          </p:cNvPr>
          <p:cNvSpPr txBox="1"/>
          <p:nvPr/>
        </p:nvSpPr>
        <p:spPr>
          <a:xfrm>
            <a:off x="9357689" y="3012251"/>
            <a:ext cx="2638996" cy="1938992"/>
          </a:xfrm>
          <a:prstGeom prst="rect">
            <a:avLst/>
          </a:prstGeom>
          <a:noFill/>
        </p:spPr>
        <p:txBody>
          <a:bodyPr wrap="square" rtlCol="0">
            <a:spAutoFit/>
          </a:bodyPr>
          <a:lstStyle/>
          <a:p>
            <a:pPr algn="just"/>
            <a:r>
              <a:rPr lang="it-IT" sz="3000" b="1" dirty="0">
                <a:solidFill>
                  <a:schemeClr val="bg1"/>
                </a:solidFill>
              </a:rPr>
              <a:t>La ricerca di soluzioni amministrative «a regime»</a:t>
            </a:r>
          </a:p>
        </p:txBody>
      </p:sp>
    </p:spTree>
    <p:extLst>
      <p:ext uri="{BB962C8B-B14F-4D97-AF65-F5344CB8AC3E}">
        <p14:creationId xmlns:p14="http://schemas.microsoft.com/office/powerpoint/2010/main" val="3823324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5262F7F1-FD5E-F48F-221D-55481C8FD02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C81735D-0A9B-F3FC-D129-C8A342207900}"/>
              </a:ext>
            </a:extLst>
          </p:cNvPr>
          <p:cNvSpPr>
            <a:spLocks noGrp="1"/>
          </p:cNvSpPr>
          <p:nvPr>
            <p:ph type="title"/>
          </p:nvPr>
        </p:nvSpPr>
        <p:spPr/>
        <p:txBody>
          <a:bodyPr>
            <a:normAutofit/>
          </a:bodyPr>
          <a:lstStyle/>
          <a:p>
            <a:r>
              <a:rPr lang="it-IT" b="1" dirty="0">
                <a:solidFill>
                  <a:schemeClr val="bg1"/>
                </a:solidFill>
                <a:latin typeface="+mn-lt"/>
              </a:rPr>
              <a:t>Le principali linee di intervento</a:t>
            </a:r>
          </a:p>
        </p:txBody>
      </p:sp>
      <p:sp>
        <p:nvSpPr>
          <p:cNvPr id="9" name="Esagono orizzontale 8">
            <a:extLst>
              <a:ext uri="{FF2B5EF4-FFF2-40B4-BE49-F238E27FC236}">
                <a16:creationId xmlns:a16="http://schemas.microsoft.com/office/drawing/2014/main" id="{4D85E9E6-F15B-59BB-E6E2-C87D6AD22944}"/>
              </a:ext>
            </a:extLst>
          </p:cNvPr>
          <p:cNvSpPr/>
          <p:nvPr/>
        </p:nvSpPr>
        <p:spPr>
          <a:xfrm>
            <a:off x="7164000" y="2801938"/>
            <a:ext cx="2068108" cy="1843087"/>
          </a:xfrm>
          <a:prstGeom prst="hexagon">
            <a:avLst/>
          </a:prstGeom>
          <a:blipFill>
            <a:blip r:embed="rId2"/>
            <a:stretch>
              <a:fillRect l="-2413" r="241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Esagono orizzontale 10">
            <a:extLst>
              <a:ext uri="{FF2B5EF4-FFF2-40B4-BE49-F238E27FC236}">
                <a16:creationId xmlns:a16="http://schemas.microsoft.com/office/drawing/2014/main" id="{F84A453F-3D9E-2D12-28B1-1E1A23CD99AF}"/>
              </a:ext>
            </a:extLst>
          </p:cNvPr>
          <p:cNvSpPr/>
          <p:nvPr/>
        </p:nvSpPr>
        <p:spPr>
          <a:xfrm>
            <a:off x="5776914" y="1880395"/>
            <a:ext cx="1971675" cy="1843087"/>
          </a:xfrm>
          <a:prstGeom prst="hexag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Esagono orizzontale 11">
            <a:extLst>
              <a:ext uri="{FF2B5EF4-FFF2-40B4-BE49-F238E27FC236}">
                <a16:creationId xmlns:a16="http://schemas.microsoft.com/office/drawing/2014/main" id="{2AEC4B35-3F60-FAD3-5573-E96FF5057823}"/>
              </a:ext>
            </a:extLst>
          </p:cNvPr>
          <p:cNvSpPr/>
          <p:nvPr/>
        </p:nvSpPr>
        <p:spPr>
          <a:xfrm>
            <a:off x="4267199" y="4649788"/>
            <a:ext cx="1971675" cy="1843087"/>
          </a:xfrm>
          <a:prstGeom prst="hexagon">
            <a:avLst/>
          </a:prstGeom>
          <a:blipFill>
            <a:blip r:embed="rId3"/>
            <a:stretch>
              <a:fillRect l="-2413" r="241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Esagono orizzontale 12">
            <a:extLst>
              <a:ext uri="{FF2B5EF4-FFF2-40B4-BE49-F238E27FC236}">
                <a16:creationId xmlns:a16="http://schemas.microsoft.com/office/drawing/2014/main" id="{C0D467A0-30EB-9A2A-0838-728C845C7698}"/>
              </a:ext>
            </a:extLst>
          </p:cNvPr>
          <p:cNvSpPr/>
          <p:nvPr/>
        </p:nvSpPr>
        <p:spPr>
          <a:xfrm>
            <a:off x="5776914" y="3728244"/>
            <a:ext cx="1971675" cy="1843087"/>
          </a:xfrm>
          <a:prstGeom prst="hexagon">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Esagono orizzontale 13">
            <a:extLst>
              <a:ext uri="{FF2B5EF4-FFF2-40B4-BE49-F238E27FC236}">
                <a16:creationId xmlns:a16="http://schemas.microsoft.com/office/drawing/2014/main" id="{A7BED85C-BE3C-950A-EB58-ADD06A7F9AE9}"/>
              </a:ext>
            </a:extLst>
          </p:cNvPr>
          <p:cNvSpPr/>
          <p:nvPr/>
        </p:nvSpPr>
        <p:spPr>
          <a:xfrm>
            <a:off x="4293395" y="2804320"/>
            <a:ext cx="1971675" cy="1843087"/>
          </a:xfrm>
          <a:prstGeom prst="hexagon">
            <a:avLst/>
          </a:prstGeom>
          <a:blipFill>
            <a:blip r:embed="rId4"/>
            <a:stretch>
              <a:fillRect l="-2413" r="241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Esagono orizzontale 14">
            <a:extLst>
              <a:ext uri="{FF2B5EF4-FFF2-40B4-BE49-F238E27FC236}">
                <a16:creationId xmlns:a16="http://schemas.microsoft.com/office/drawing/2014/main" id="{39B490AD-7B2D-82A2-DF57-BFD4F36552F5}"/>
              </a:ext>
            </a:extLst>
          </p:cNvPr>
          <p:cNvSpPr/>
          <p:nvPr/>
        </p:nvSpPr>
        <p:spPr>
          <a:xfrm>
            <a:off x="7286629" y="4654549"/>
            <a:ext cx="1971675" cy="1843087"/>
          </a:xfrm>
          <a:prstGeom prst="hexagon">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a:extLst>
              <a:ext uri="{FF2B5EF4-FFF2-40B4-BE49-F238E27FC236}">
                <a16:creationId xmlns:a16="http://schemas.microsoft.com/office/drawing/2014/main" id="{0A4EE29C-288B-9A30-5B4F-2840A66A2C19}"/>
              </a:ext>
            </a:extLst>
          </p:cNvPr>
          <p:cNvSpPr txBox="1"/>
          <p:nvPr/>
        </p:nvSpPr>
        <p:spPr>
          <a:xfrm>
            <a:off x="1521615" y="5094277"/>
            <a:ext cx="2471737" cy="1384995"/>
          </a:xfrm>
          <a:prstGeom prst="rect">
            <a:avLst/>
          </a:prstGeom>
          <a:noFill/>
        </p:spPr>
        <p:txBody>
          <a:bodyPr wrap="square" rtlCol="0">
            <a:spAutoFit/>
          </a:bodyPr>
          <a:lstStyle/>
          <a:p>
            <a:r>
              <a:rPr lang="it-IT" sz="2800" dirty="0">
                <a:solidFill>
                  <a:schemeClr val="bg1"/>
                </a:solidFill>
              </a:rPr>
              <a:t>1. Stato legittimo dell’immobile</a:t>
            </a:r>
          </a:p>
        </p:txBody>
      </p:sp>
      <p:sp>
        <p:nvSpPr>
          <p:cNvPr id="17" name="CasellaDiTesto 16">
            <a:extLst>
              <a:ext uri="{FF2B5EF4-FFF2-40B4-BE49-F238E27FC236}">
                <a16:creationId xmlns:a16="http://schemas.microsoft.com/office/drawing/2014/main" id="{B814EA6E-6A79-2946-1098-0420F964A04C}"/>
              </a:ext>
            </a:extLst>
          </p:cNvPr>
          <p:cNvSpPr txBox="1"/>
          <p:nvPr/>
        </p:nvSpPr>
        <p:spPr>
          <a:xfrm>
            <a:off x="1918091" y="2951946"/>
            <a:ext cx="2471737" cy="954107"/>
          </a:xfrm>
          <a:prstGeom prst="rect">
            <a:avLst/>
          </a:prstGeom>
          <a:noFill/>
        </p:spPr>
        <p:txBody>
          <a:bodyPr wrap="square" rtlCol="0">
            <a:spAutoFit/>
          </a:bodyPr>
          <a:lstStyle/>
          <a:p>
            <a:r>
              <a:rPr lang="it-IT" sz="2800" dirty="0">
                <a:solidFill>
                  <a:schemeClr val="bg1"/>
                </a:solidFill>
              </a:rPr>
              <a:t>2. «Lievi» difformità</a:t>
            </a:r>
          </a:p>
        </p:txBody>
      </p:sp>
      <p:sp>
        <p:nvSpPr>
          <p:cNvPr id="18" name="CasellaDiTesto 17">
            <a:extLst>
              <a:ext uri="{FF2B5EF4-FFF2-40B4-BE49-F238E27FC236}">
                <a16:creationId xmlns:a16="http://schemas.microsoft.com/office/drawing/2014/main" id="{CC81EB53-CED0-D44A-0768-88FF5704BF1F}"/>
              </a:ext>
            </a:extLst>
          </p:cNvPr>
          <p:cNvSpPr txBox="1"/>
          <p:nvPr/>
        </p:nvSpPr>
        <p:spPr>
          <a:xfrm>
            <a:off x="9135675" y="1822451"/>
            <a:ext cx="2471737" cy="1815882"/>
          </a:xfrm>
          <a:prstGeom prst="rect">
            <a:avLst/>
          </a:prstGeom>
          <a:noFill/>
        </p:spPr>
        <p:txBody>
          <a:bodyPr wrap="square" rtlCol="0">
            <a:spAutoFit/>
          </a:bodyPr>
          <a:lstStyle/>
          <a:p>
            <a:r>
              <a:rPr lang="it-IT" sz="2800" dirty="0">
                <a:solidFill>
                  <a:schemeClr val="bg1"/>
                </a:solidFill>
              </a:rPr>
              <a:t>3. Superamento della doppia conforme</a:t>
            </a:r>
          </a:p>
        </p:txBody>
      </p:sp>
      <p:sp>
        <p:nvSpPr>
          <p:cNvPr id="19" name="CasellaDiTesto 18">
            <a:extLst>
              <a:ext uri="{FF2B5EF4-FFF2-40B4-BE49-F238E27FC236}">
                <a16:creationId xmlns:a16="http://schemas.microsoft.com/office/drawing/2014/main" id="{5E1086F2-C1AB-6240-BFFB-F67A9BA8E5BA}"/>
              </a:ext>
            </a:extLst>
          </p:cNvPr>
          <p:cNvSpPr txBox="1"/>
          <p:nvPr/>
        </p:nvSpPr>
        <p:spPr>
          <a:xfrm>
            <a:off x="9434516" y="5150632"/>
            <a:ext cx="2471737" cy="1384995"/>
          </a:xfrm>
          <a:prstGeom prst="rect">
            <a:avLst/>
          </a:prstGeom>
          <a:noFill/>
        </p:spPr>
        <p:txBody>
          <a:bodyPr wrap="square" rtlCol="0">
            <a:spAutoFit/>
          </a:bodyPr>
          <a:lstStyle/>
          <a:p>
            <a:r>
              <a:rPr lang="it-IT" sz="2800" dirty="0">
                <a:solidFill>
                  <a:schemeClr val="bg1"/>
                </a:solidFill>
              </a:rPr>
              <a:t>4. Cambi di destinazione d’uso</a:t>
            </a:r>
          </a:p>
        </p:txBody>
      </p:sp>
    </p:spTree>
    <p:extLst>
      <p:ext uri="{BB962C8B-B14F-4D97-AF65-F5344CB8AC3E}">
        <p14:creationId xmlns:p14="http://schemas.microsoft.com/office/powerpoint/2010/main" val="589173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5262F7F1-FD5E-F48F-221D-55481C8FD02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C81735D-0A9B-F3FC-D129-C8A342207900}"/>
              </a:ext>
            </a:extLst>
          </p:cNvPr>
          <p:cNvSpPr>
            <a:spLocks noGrp="1"/>
          </p:cNvSpPr>
          <p:nvPr>
            <p:ph type="title"/>
          </p:nvPr>
        </p:nvSpPr>
        <p:spPr/>
        <p:txBody>
          <a:bodyPr>
            <a:normAutofit/>
          </a:bodyPr>
          <a:lstStyle/>
          <a:p>
            <a:r>
              <a:rPr lang="it-IT" b="1" dirty="0">
                <a:solidFill>
                  <a:schemeClr val="bg1"/>
                </a:solidFill>
                <a:latin typeface="+mn-lt"/>
              </a:rPr>
              <a:t>1. Stato legittimo dell’immobile </a:t>
            </a:r>
          </a:p>
        </p:txBody>
      </p:sp>
      <p:graphicFrame>
        <p:nvGraphicFramePr>
          <p:cNvPr id="6" name="Segnaposto contenuto 5">
            <a:extLst>
              <a:ext uri="{FF2B5EF4-FFF2-40B4-BE49-F238E27FC236}">
                <a16:creationId xmlns:a16="http://schemas.microsoft.com/office/drawing/2014/main" id="{4E55A3C5-1B42-E06A-7CD7-CA40C4E11049}"/>
              </a:ext>
            </a:extLst>
          </p:cNvPr>
          <p:cNvGraphicFramePr>
            <a:graphicFrameLocks noGrp="1"/>
          </p:cNvGraphicFramePr>
          <p:nvPr>
            <p:ph idx="1"/>
          </p:nvPr>
        </p:nvGraphicFramePr>
        <p:xfrm>
          <a:off x="838200" y="1930399"/>
          <a:ext cx="10515600" cy="424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7169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5262F7F1-FD5E-F48F-221D-55481C8FD024}"/>
            </a:ext>
          </a:extLst>
        </p:cNvPr>
        <p:cNvGrpSpPr/>
        <p:nvPr/>
      </p:nvGrpSpPr>
      <p:grpSpPr>
        <a:xfrm>
          <a:off x="0" y="0"/>
          <a:ext cx="0" cy="0"/>
          <a:chOff x="0" y="0"/>
          <a:chExt cx="0" cy="0"/>
        </a:xfrm>
      </p:grpSpPr>
      <p:graphicFrame>
        <p:nvGraphicFramePr>
          <p:cNvPr id="8" name="Segnaposto contenuto 7">
            <a:extLst>
              <a:ext uri="{FF2B5EF4-FFF2-40B4-BE49-F238E27FC236}">
                <a16:creationId xmlns:a16="http://schemas.microsoft.com/office/drawing/2014/main" id="{0696DF67-3BB9-77C6-A3C3-663A34A2F3FE}"/>
              </a:ext>
            </a:extLst>
          </p:cNvPr>
          <p:cNvGraphicFramePr>
            <a:graphicFrameLocks noGrp="1"/>
          </p:cNvGraphicFramePr>
          <p:nvPr>
            <p:ph idx="1"/>
            <p:extLst>
              <p:ext uri="{D42A27DB-BD31-4B8C-83A1-F6EECF244321}">
                <p14:modId xmlns:p14="http://schemas.microsoft.com/office/powerpoint/2010/main" val="2302737353"/>
              </p:ext>
            </p:extLst>
          </p:nvPr>
        </p:nvGraphicFramePr>
        <p:xfrm>
          <a:off x="838200" y="2686049"/>
          <a:ext cx="10515600" cy="380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olo 1">
            <a:extLst>
              <a:ext uri="{FF2B5EF4-FFF2-40B4-BE49-F238E27FC236}">
                <a16:creationId xmlns:a16="http://schemas.microsoft.com/office/drawing/2014/main" id="{AA03E6A7-8309-872D-D6A3-16194E40C3A6}"/>
              </a:ext>
            </a:extLst>
          </p:cNvPr>
          <p:cNvSpPr>
            <a:spLocks noGrp="1"/>
          </p:cNvSpPr>
          <p:nvPr>
            <p:ph type="title"/>
          </p:nvPr>
        </p:nvSpPr>
        <p:spPr>
          <a:xfrm>
            <a:off x="838200" y="365125"/>
            <a:ext cx="10515600" cy="1325563"/>
          </a:xfrm>
        </p:spPr>
        <p:txBody>
          <a:bodyPr/>
          <a:lstStyle/>
          <a:p>
            <a:r>
              <a:rPr lang="it-IT" b="1" dirty="0">
                <a:solidFill>
                  <a:schemeClr val="bg1"/>
                </a:solidFill>
                <a:latin typeface="+mn-lt"/>
              </a:rPr>
              <a:t>1.1. Una semplificazione sostanziale della dimostrazione dello stato legittimo</a:t>
            </a:r>
          </a:p>
        </p:txBody>
      </p:sp>
      <p:sp>
        <p:nvSpPr>
          <p:cNvPr id="10" name="CasellaDiTesto 9">
            <a:extLst>
              <a:ext uri="{FF2B5EF4-FFF2-40B4-BE49-F238E27FC236}">
                <a16:creationId xmlns:a16="http://schemas.microsoft.com/office/drawing/2014/main" id="{73624A27-BBA9-6D09-4664-2C8757D8EA44}"/>
              </a:ext>
            </a:extLst>
          </p:cNvPr>
          <p:cNvSpPr txBox="1"/>
          <p:nvPr/>
        </p:nvSpPr>
        <p:spPr>
          <a:xfrm>
            <a:off x="2314575" y="1814513"/>
            <a:ext cx="7458075" cy="800219"/>
          </a:xfrm>
          <a:prstGeom prst="rect">
            <a:avLst/>
          </a:prstGeom>
          <a:noFill/>
        </p:spPr>
        <p:txBody>
          <a:bodyPr wrap="square" rtlCol="0">
            <a:spAutoFit/>
          </a:bodyPr>
          <a:lstStyle/>
          <a:p>
            <a:r>
              <a:rPr lang="it-IT" sz="2800" b="1" i="1" dirty="0">
                <a:solidFill>
                  <a:schemeClr val="bg1"/>
                </a:solidFill>
              </a:rPr>
              <a:t>Quali titoli contribuiscono allo stato legittimo?</a:t>
            </a:r>
          </a:p>
          <a:p>
            <a:endParaRPr lang="it-IT" dirty="0"/>
          </a:p>
        </p:txBody>
      </p:sp>
    </p:spTree>
    <p:extLst>
      <p:ext uri="{BB962C8B-B14F-4D97-AF65-F5344CB8AC3E}">
        <p14:creationId xmlns:p14="http://schemas.microsoft.com/office/powerpoint/2010/main" val="536653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8D59752E-86D3-68FA-85EE-C3D4CBE827D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EF235A-C87F-3A5F-F840-1A214029ECA8}"/>
              </a:ext>
            </a:extLst>
          </p:cNvPr>
          <p:cNvSpPr>
            <a:spLocks noGrp="1"/>
          </p:cNvSpPr>
          <p:nvPr>
            <p:ph type="title"/>
          </p:nvPr>
        </p:nvSpPr>
        <p:spPr/>
        <p:txBody>
          <a:bodyPr/>
          <a:lstStyle/>
          <a:p>
            <a:r>
              <a:rPr lang="it-IT" b="1" dirty="0">
                <a:solidFill>
                  <a:schemeClr val="bg1"/>
                </a:solidFill>
                <a:latin typeface="+mn-lt"/>
              </a:rPr>
              <a:t>2. Il problema delle «lievi» difformità</a:t>
            </a:r>
          </a:p>
        </p:txBody>
      </p:sp>
      <p:sp>
        <p:nvSpPr>
          <p:cNvPr id="3" name="Segnaposto contenuto 4">
            <a:extLst>
              <a:ext uri="{FF2B5EF4-FFF2-40B4-BE49-F238E27FC236}">
                <a16:creationId xmlns:a16="http://schemas.microsoft.com/office/drawing/2014/main" id="{A965A685-262C-28DA-1A4C-AAAA92C715D3}"/>
              </a:ext>
            </a:extLst>
          </p:cNvPr>
          <p:cNvSpPr>
            <a:spLocks noGrp="1"/>
          </p:cNvSpPr>
          <p:nvPr>
            <p:ph idx="1"/>
          </p:nvPr>
        </p:nvSpPr>
        <p:spPr>
          <a:xfrm>
            <a:off x="838200" y="1624013"/>
            <a:ext cx="10515600" cy="773737"/>
          </a:xfrm>
        </p:spPr>
        <p:txBody>
          <a:bodyPr>
            <a:normAutofit fontScale="92500" lnSpcReduction="10000"/>
          </a:bodyPr>
          <a:lstStyle/>
          <a:p>
            <a:pPr marL="0" indent="0">
              <a:buNone/>
            </a:pPr>
            <a:r>
              <a:rPr lang="it-IT" dirty="0">
                <a:solidFill>
                  <a:schemeClr val="bg1"/>
                </a:solidFill>
              </a:rPr>
              <a:t>In una prospettiva di breve periodo, si è inteso in primo luogo affrontare le seguenti “lievi” difformità edilizie</a:t>
            </a:r>
          </a:p>
        </p:txBody>
      </p:sp>
      <p:graphicFrame>
        <p:nvGraphicFramePr>
          <p:cNvPr id="4" name="Diagramma 3">
            <a:extLst>
              <a:ext uri="{FF2B5EF4-FFF2-40B4-BE49-F238E27FC236}">
                <a16:creationId xmlns:a16="http://schemas.microsoft.com/office/drawing/2014/main" id="{AC977CF3-4E60-3FCA-EF73-FB50201E6E60}"/>
              </a:ext>
            </a:extLst>
          </p:cNvPr>
          <p:cNvGraphicFramePr/>
          <p:nvPr>
            <p:extLst>
              <p:ext uri="{D42A27DB-BD31-4B8C-83A1-F6EECF244321}">
                <p14:modId xmlns:p14="http://schemas.microsoft.com/office/powerpoint/2010/main" val="531028567"/>
              </p:ext>
            </p:extLst>
          </p:nvPr>
        </p:nvGraphicFramePr>
        <p:xfrm>
          <a:off x="838200" y="2397750"/>
          <a:ext cx="10761324" cy="41464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687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F46F9-34A3-40D2-8912-8AD22ACB8814}"/>
            </a:ext>
          </a:extLst>
        </p:cNvPr>
        <p:cNvGrpSpPr/>
        <p:nvPr/>
      </p:nvGrpSpPr>
      <p:grpSpPr>
        <a:xfrm>
          <a:off x="0" y="0"/>
          <a:ext cx="0" cy="0"/>
          <a:chOff x="0" y="0"/>
          <a:chExt cx="0" cy="0"/>
        </a:xfrm>
      </p:grpSpPr>
      <p:pic>
        <p:nvPicPr>
          <p:cNvPr id="20" name="Immagine 19" descr="Immagine che contiene disegno, schizzo, Arte bambini, clipart">
            <a:extLst>
              <a:ext uri="{FF2B5EF4-FFF2-40B4-BE49-F238E27FC236}">
                <a16:creationId xmlns:a16="http://schemas.microsoft.com/office/drawing/2014/main" id="{826BD41A-05F6-07CD-2E1C-90942AD31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42984">
            <a:off x="1502231" y="1519628"/>
            <a:ext cx="7781731" cy="4468415"/>
          </a:xfrm>
          <a:prstGeom prst="rect">
            <a:avLst/>
          </a:prstGeom>
        </p:spPr>
      </p:pic>
      <p:sp>
        <p:nvSpPr>
          <p:cNvPr id="2" name="Titolo 1">
            <a:extLst>
              <a:ext uri="{FF2B5EF4-FFF2-40B4-BE49-F238E27FC236}">
                <a16:creationId xmlns:a16="http://schemas.microsoft.com/office/drawing/2014/main" id="{946F4A2D-3884-7DD2-7B64-AA052E098C9C}"/>
              </a:ext>
            </a:extLst>
          </p:cNvPr>
          <p:cNvSpPr>
            <a:spLocks noGrp="1"/>
          </p:cNvSpPr>
          <p:nvPr>
            <p:ph type="title"/>
          </p:nvPr>
        </p:nvSpPr>
        <p:spPr/>
        <p:txBody>
          <a:bodyPr/>
          <a:lstStyle/>
          <a:p>
            <a:r>
              <a:rPr lang="it-IT" b="1" dirty="0">
                <a:solidFill>
                  <a:srgbClr val="0066CC"/>
                </a:solidFill>
                <a:latin typeface="+mn-lt"/>
              </a:rPr>
              <a:t>2.1. Regolarizzazione delle varianti in corso d’opera relative ai titoli edilizi ante 1977</a:t>
            </a:r>
          </a:p>
        </p:txBody>
      </p:sp>
      <p:sp>
        <p:nvSpPr>
          <p:cNvPr id="22" name="CasellaDiTesto 21">
            <a:extLst>
              <a:ext uri="{FF2B5EF4-FFF2-40B4-BE49-F238E27FC236}">
                <a16:creationId xmlns:a16="http://schemas.microsoft.com/office/drawing/2014/main" id="{0CC29087-AF28-9FD1-F12A-8887DABE2DB5}"/>
              </a:ext>
            </a:extLst>
          </p:cNvPr>
          <p:cNvSpPr txBox="1"/>
          <p:nvPr/>
        </p:nvSpPr>
        <p:spPr>
          <a:xfrm>
            <a:off x="402770" y="5121248"/>
            <a:ext cx="2962469" cy="1200329"/>
          </a:xfrm>
          <a:prstGeom prst="rect">
            <a:avLst/>
          </a:prstGeom>
          <a:noFill/>
        </p:spPr>
        <p:txBody>
          <a:bodyPr wrap="square">
            <a:spAutoFit/>
          </a:bodyPr>
          <a:lstStyle/>
          <a:p>
            <a:pPr lvl="0" algn="ctr"/>
            <a:r>
              <a:rPr lang="it-IT" b="1" dirty="0"/>
              <a:t>CRITICITA’</a:t>
            </a:r>
            <a:r>
              <a:rPr lang="it-IT" dirty="0"/>
              <a:t>: fino al 1977 le varianti al permesso di costruire non erano disciplinate</a:t>
            </a:r>
          </a:p>
        </p:txBody>
      </p:sp>
      <p:sp>
        <p:nvSpPr>
          <p:cNvPr id="24" name="CasellaDiTesto 23">
            <a:extLst>
              <a:ext uri="{FF2B5EF4-FFF2-40B4-BE49-F238E27FC236}">
                <a16:creationId xmlns:a16="http://schemas.microsoft.com/office/drawing/2014/main" id="{94B4D454-2161-655E-B077-B78797273DA3}"/>
              </a:ext>
            </a:extLst>
          </p:cNvPr>
          <p:cNvSpPr txBox="1"/>
          <p:nvPr/>
        </p:nvSpPr>
        <p:spPr>
          <a:xfrm>
            <a:off x="8277808" y="2737306"/>
            <a:ext cx="3914192" cy="3416320"/>
          </a:xfrm>
          <a:prstGeom prst="rect">
            <a:avLst/>
          </a:prstGeom>
          <a:noFill/>
        </p:spPr>
        <p:txBody>
          <a:bodyPr wrap="square">
            <a:spAutoFit/>
          </a:bodyPr>
          <a:lstStyle/>
          <a:p>
            <a:pPr lvl="0" algn="ctr"/>
            <a:r>
              <a:rPr lang="it-IT" b="1" dirty="0"/>
              <a:t>SOLUZIONE</a:t>
            </a:r>
            <a:r>
              <a:rPr lang="it-IT" dirty="0"/>
              <a:t>: consentire – mediante SCIA e previo pagamento delle oblazioni – la regolarizzazione delle opere edilizie realizzate in parziale difformità durante i lavori per l’esecuzione dei titoli abilitativi rilasciati ante 1977. </a:t>
            </a:r>
          </a:p>
          <a:p>
            <a:pPr lvl="0" algn="ctr"/>
            <a:endParaRPr lang="it-IT" dirty="0"/>
          </a:p>
          <a:p>
            <a:pPr lvl="0" algn="ctr"/>
            <a:r>
              <a:rPr lang="it-IT" dirty="0"/>
              <a:t>Resta ferma la possibilità per l’ente locale di inibire la prosecuzione della regolarizzazione anche </a:t>
            </a:r>
            <a:r>
              <a:rPr lang="it-IT" u="sng" dirty="0"/>
              <a:t>nel caso in cui accerti l’interesse pubblico concreto e attuale alla loro rimozione</a:t>
            </a:r>
            <a:r>
              <a:rPr lang="it-IT" dirty="0"/>
              <a:t> </a:t>
            </a:r>
          </a:p>
        </p:txBody>
      </p:sp>
    </p:spTree>
    <p:extLst>
      <p:ext uri="{BB962C8B-B14F-4D97-AF65-F5344CB8AC3E}">
        <p14:creationId xmlns:p14="http://schemas.microsoft.com/office/powerpoint/2010/main" val="1761197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053273B1-37E7-ECFF-E637-FBA7CBCBE3C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081639-870C-F12A-F479-8F0BBE12B9BF}"/>
              </a:ext>
            </a:extLst>
          </p:cNvPr>
          <p:cNvSpPr>
            <a:spLocks noGrp="1"/>
          </p:cNvSpPr>
          <p:nvPr>
            <p:ph type="title"/>
          </p:nvPr>
        </p:nvSpPr>
        <p:spPr/>
        <p:txBody>
          <a:bodyPr>
            <a:normAutofit/>
          </a:bodyPr>
          <a:lstStyle/>
          <a:p>
            <a:r>
              <a:rPr lang="it-IT" b="1" dirty="0">
                <a:solidFill>
                  <a:schemeClr val="bg1"/>
                </a:solidFill>
                <a:latin typeface="+mn-lt"/>
              </a:rPr>
              <a:t>2.2. TOLLERANZE COSTRUTTIVE e ESECUTIVE</a:t>
            </a:r>
          </a:p>
        </p:txBody>
      </p:sp>
      <p:graphicFrame>
        <p:nvGraphicFramePr>
          <p:cNvPr id="5" name="Segnaposto contenuto 4">
            <a:extLst>
              <a:ext uri="{FF2B5EF4-FFF2-40B4-BE49-F238E27FC236}">
                <a16:creationId xmlns:a16="http://schemas.microsoft.com/office/drawing/2014/main" id="{45CA20CB-C1B7-2E3B-4739-7B5DB1B8F5CE}"/>
              </a:ext>
            </a:extLst>
          </p:cNvPr>
          <p:cNvGraphicFramePr>
            <a:graphicFrameLocks noGrp="1"/>
          </p:cNvGraphicFramePr>
          <p:nvPr>
            <p:ph idx="1"/>
            <p:extLst>
              <p:ext uri="{D42A27DB-BD31-4B8C-83A1-F6EECF244321}">
                <p14:modId xmlns:p14="http://schemas.microsoft.com/office/powerpoint/2010/main" val="4116599518"/>
              </p:ext>
            </p:extLst>
          </p:nvPr>
        </p:nvGraphicFramePr>
        <p:xfrm>
          <a:off x="600076" y="1760017"/>
          <a:ext cx="11111634" cy="4312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00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053273B1-37E7-ECFF-E637-FBA7CBCBE3C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081639-870C-F12A-F479-8F0BBE12B9BF}"/>
              </a:ext>
            </a:extLst>
          </p:cNvPr>
          <p:cNvSpPr>
            <a:spLocks noGrp="1"/>
          </p:cNvSpPr>
          <p:nvPr>
            <p:ph type="title"/>
          </p:nvPr>
        </p:nvSpPr>
        <p:spPr/>
        <p:txBody>
          <a:bodyPr>
            <a:normAutofit/>
          </a:bodyPr>
          <a:lstStyle/>
          <a:p>
            <a:r>
              <a:rPr lang="it-IT" b="1" dirty="0">
                <a:solidFill>
                  <a:schemeClr val="bg1"/>
                </a:solidFill>
                <a:latin typeface="+mn-lt"/>
              </a:rPr>
              <a:t>2.2. TOLLERANZE COSTRUTTIVE</a:t>
            </a:r>
          </a:p>
        </p:txBody>
      </p:sp>
      <p:sp>
        <p:nvSpPr>
          <p:cNvPr id="13" name="CasellaDiTesto 12">
            <a:extLst>
              <a:ext uri="{FF2B5EF4-FFF2-40B4-BE49-F238E27FC236}">
                <a16:creationId xmlns:a16="http://schemas.microsoft.com/office/drawing/2014/main" id="{61E55CE1-8A36-8A9A-FC66-7BF9CDDA1E17}"/>
              </a:ext>
            </a:extLst>
          </p:cNvPr>
          <p:cNvSpPr txBox="1"/>
          <p:nvPr/>
        </p:nvSpPr>
        <p:spPr>
          <a:xfrm>
            <a:off x="838200" y="5025487"/>
            <a:ext cx="10515600" cy="1384995"/>
          </a:xfrm>
          <a:prstGeom prst="rect">
            <a:avLst/>
          </a:prstGeom>
          <a:noFill/>
        </p:spPr>
        <p:txBody>
          <a:bodyPr wrap="square">
            <a:spAutoFit/>
          </a:bodyPr>
          <a:lstStyle/>
          <a:p>
            <a:r>
              <a:rPr lang="it-IT" sz="2800" b="1" dirty="0">
                <a:solidFill>
                  <a:srgbClr val="FFFF00"/>
                </a:solidFill>
              </a:rPr>
              <a:t>Applicazione della disciplina sulle tolleranze costruttive anche agli immobili sottoposti a tutela ambientale, paesaggistica o storico culturale</a:t>
            </a:r>
          </a:p>
        </p:txBody>
      </p:sp>
      <p:sp>
        <p:nvSpPr>
          <p:cNvPr id="4" name="Segnaposto contenuto 3">
            <a:extLst>
              <a:ext uri="{FF2B5EF4-FFF2-40B4-BE49-F238E27FC236}">
                <a16:creationId xmlns:a16="http://schemas.microsoft.com/office/drawing/2014/main" id="{283AEB1A-BC24-095F-B7FB-3FE82083C32E}"/>
              </a:ext>
            </a:extLst>
          </p:cNvPr>
          <p:cNvSpPr>
            <a:spLocks noGrp="1"/>
          </p:cNvSpPr>
          <p:nvPr>
            <p:ph idx="1"/>
          </p:nvPr>
        </p:nvSpPr>
        <p:spPr>
          <a:xfrm>
            <a:off x="838200" y="1825625"/>
            <a:ext cx="4233863" cy="1603375"/>
          </a:xfrm>
        </p:spPr>
        <p:txBody>
          <a:bodyPr>
            <a:noAutofit/>
          </a:bodyPr>
          <a:lstStyle/>
          <a:p>
            <a:pPr marL="0" indent="0">
              <a:buNone/>
            </a:pPr>
            <a:r>
              <a:rPr lang="it-IT" dirty="0">
                <a:solidFill>
                  <a:schemeClr val="bg1"/>
                </a:solidFill>
              </a:rPr>
              <a:t>Per gli interventi ante 24 maggio 2024, si individuano nuovi scaglioni di tolleranze, inversamente proporzionali alla superficie coperta dell’unità immobiliare</a:t>
            </a:r>
          </a:p>
        </p:txBody>
      </p:sp>
      <p:sp>
        <p:nvSpPr>
          <p:cNvPr id="6" name="CasellaDiTesto 5">
            <a:extLst>
              <a:ext uri="{FF2B5EF4-FFF2-40B4-BE49-F238E27FC236}">
                <a16:creationId xmlns:a16="http://schemas.microsoft.com/office/drawing/2014/main" id="{AF098370-BC2C-C653-33E7-C1B4D1247999}"/>
              </a:ext>
            </a:extLst>
          </p:cNvPr>
          <p:cNvSpPr txBox="1"/>
          <p:nvPr/>
        </p:nvSpPr>
        <p:spPr>
          <a:xfrm>
            <a:off x="7629526" y="2039823"/>
            <a:ext cx="4395787" cy="2523768"/>
          </a:xfrm>
          <a:prstGeom prst="rect">
            <a:avLst/>
          </a:prstGeom>
          <a:noFill/>
        </p:spPr>
        <p:txBody>
          <a:bodyPr wrap="square" rtlCol="0">
            <a:spAutoFit/>
          </a:bodyPr>
          <a:lstStyle/>
          <a:p>
            <a:pPr marL="285750" indent="-285750">
              <a:buFont typeface="Arial" panose="020B0604020202020204" pitchFamily="34" charset="0"/>
              <a:buChar char="•"/>
            </a:pPr>
            <a:r>
              <a:rPr lang="it-IT" sz="2800" dirty="0">
                <a:solidFill>
                  <a:schemeClr val="bg1"/>
                </a:solidFill>
              </a:rPr>
              <a:t>2% &gt; 500 mq</a:t>
            </a:r>
          </a:p>
          <a:p>
            <a:pPr marL="285750" indent="-285750">
              <a:buFont typeface="Arial" panose="020B0604020202020204" pitchFamily="34" charset="0"/>
              <a:buChar char="•"/>
            </a:pPr>
            <a:r>
              <a:rPr lang="it-IT" sz="2800" dirty="0">
                <a:solidFill>
                  <a:schemeClr val="bg1"/>
                </a:solidFill>
              </a:rPr>
              <a:t>3% &lt; 500 mq &gt; 300 mq</a:t>
            </a:r>
          </a:p>
          <a:p>
            <a:pPr marL="285750" indent="-285750">
              <a:buFont typeface="Arial" panose="020B0604020202020204" pitchFamily="34" charset="0"/>
              <a:buChar char="•"/>
            </a:pPr>
            <a:r>
              <a:rPr lang="it-IT" sz="2800" dirty="0">
                <a:solidFill>
                  <a:schemeClr val="bg1"/>
                </a:solidFill>
              </a:rPr>
              <a:t>4 % &lt; 300 mq &gt; 100 mq</a:t>
            </a:r>
          </a:p>
          <a:p>
            <a:pPr marL="285750" indent="-285750">
              <a:buFont typeface="Arial" panose="020B0604020202020204" pitchFamily="34" charset="0"/>
              <a:buChar char="•"/>
            </a:pPr>
            <a:r>
              <a:rPr lang="it-IT" sz="2800" dirty="0">
                <a:solidFill>
                  <a:schemeClr val="bg1"/>
                </a:solidFill>
              </a:rPr>
              <a:t>5% &lt; 100 mq &gt; 60 mq</a:t>
            </a:r>
          </a:p>
          <a:p>
            <a:pPr marL="285750" indent="-285750">
              <a:buFont typeface="Arial" panose="020B0604020202020204" pitchFamily="34" charset="0"/>
              <a:buChar char="•"/>
            </a:pPr>
            <a:r>
              <a:rPr lang="it-IT" sz="2800" dirty="0">
                <a:solidFill>
                  <a:schemeClr val="bg1"/>
                </a:solidFill>
              </a:rPr>
              <a:t>6% &lt; 60 mq</a:t>
            </a:r>
          </a:p>
          <a:p>
            <a:pPr marL="285750" indent="-285750">
              <a:buFont typeface="Arial" panose="020B0604020202020204" pitchFamily="34" charset="0"/>
              <a:buChar char="•"/>
            </a:pPr>
            <a:endParaRPr lang="it-IT" dirty="0"/>
          </a:p>
        </p:txBody>
      </p:sp>
      <p:pic>
        <p:nvPicPr>
          <p:cNvPr id="10" name="Immagine 9">
            <a:extLst>
              <a:ext uri="{FF2B5EF4-FFF2-40B4-BE49-F238E27FC236}">
                <a16:creationId xmlns:a16="http://schemas.microsoft.com/office/drawing/2014/main" id="{D8344317-6B3D-7E7C-80EB-CFC02317759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62550" y="2476500"/>
            <a:ext cx="1866900" cy="1905000"/>
          </a:xfrm>
          <a:prstGeom prst="rect">
            <a:avLst/>
          </a:prstGeom>
        </p:spPr>
      </p:pic>
      <p:sp>
        <p:nvSpPr>
          <p:cNvPr id="11" name="CasellaDiTesto 10">
            <a:extLst>
              <a:ext uri="{FF2B5EF4-FFF2-40B4-BE49-F238E27FC236}">
                <a16:creationId xmlns:a16="http://schemas.microsoft.com/office/drawing/2014/main" id="{C8866112-0E9B-ED30-B516-E3E1CDFF1598}"/>
              </a:ext>
            </a:extLst>
          </p:cNvPr>
          <p:cNvSpPr txBox="1"/>
          <p:nvPr/>
        </p:nvSpPr>
        <p:spPr>
          <a:xfrm>
            <a:off x="5162550" y="4381500"/>
            <a:ext cx="1866900" cy="230832"/>
          </a:xfrm>
          <a:prstGeom prst="rect">
            <a:avLst/>
          </a:prstGeom>
          <a:noFill/>
        </p:spPr>
        <p:txBody>
          <a:bodyPr wrap="square" rtlCol="0">
            <a:spAutoFit/>
          </a:bodyPr>
          <a:lstStyle/>
          <a:p>
            <a:r>
              <a:rPr lang="it-IT" sz="900" dirty="0">
                <a:hlinkClick r:id="rId4" tooltip="https://creativecommons.org/licenses/by-nc-nd/3.0/"/>
              </a:rPr>
              <a:t>BY-NC-ND</a:t>
            </a:r>
            <a:endParaRPr lang="it-IT" sz="900" dirty="0"/>
          </a:p>
        </p:txBody>
      </p:sp>
    </p:spTree>
    <p:extLst>
      <p:ext uri="{BB962C8B-B14F-4D97-AF65-F5344CB8AC3E}">
        <p14:creationId xmlns:p14="http://schemas.microsoft.com/office/powerpoint/2010/main" val="86683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053273B1-37E7-ECFF-E637-FBA7CBCBE3C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081639-870C-F12A-F479-8F0BBE12B9BF}"/>
              </a:ext>
            </a:extLst>
          </p:cNvPr>
          <p:cNvSpPr>
            <a:spLocks noGrp="1"/>
          </p:cNvSpPr>
          <p:nvPr>
            <p:ph type="title"/>
          </p:nvPr>
        </p:nvSpPr>
        <p:spPr>
          <a:xfrm>
            <a:off x="495300" y="164445"/>
            <a:ext cx="10515600" cy="1325563"/>
          </a:xfrm>
        </p:spPr>
        <p:txBody>
          <a:bodyPr>
            <a:normAutofit/>
          </a:bodyPr>
          <a:lstStyle/>
          <a:p>
            <a:r>
              <a:rPr lang="it-IT" b="1" dirty="0">
                <a:solidFill>
                  <a:schemeClr val="bg1"/>
                </a:solidFill>
                <a:latin typeface="+mn-lt"/>
              </a:rPr>
              <a:t>2.2. TOLLERANZE ESECUTIVE</a:t>
            </a:r>
          </a:p>
        </p:txBody>
      </p:sp>
      <p:sp>
        <p:nvSpPr>
          <p:cNvPr id="8" name="CasellaDiTesto 7">
            <a:extLst>
              <a:ext uri="{FF2B5EF4-FFF2-40B4-BE49-F238E27FC236}">
                <a16:creationId xmlns:a16="http://schemas.microsoft.com/office/drawing/2014/main" id="{0C365DB1-302A-5D31-CC18-81884C9B4F79}"/>
              </a:ext>
            </a:extLst>
          </p:cNvPr>
          <p:cNvSpPr txBox="1"/>
          <p:nvPr/>
        </p:nvSpPr>
        <p:spPr>
          <a:xfrm>
            <a:off x="276226" y="3318638"/>
            <a:ext cx="8072439" cy="3416320"/>
          </a:xfrm>
          <a:prstGeom prst="rect">
            <a:avLst/>
          </a:prstGeom>
          <a:noFill/>
        </p:spPr>
        <p:txBody>
          <a:bodyPr wrap="square">
            <a:spAutoFit/>
          </a:bodyPr>
          <a:lstStyle/>
          <a:p>
            <a:pPr marL="342900" indent="-342900" algn="just">
              <a:buFont typeface="Arial" panose="020B0604020202020204" pitchFamily="34" charset="0"/>
              <a:buChar char="•"/>
            </a:pPr>
            <a:r>
              <a:rPr lang="it-IT" sz="2400" b="1" dirty="0">
                <a:solidFill>
                  <a:srgbClr val="FFFF00"/>
                </a:solidFill>
              </a:rPr>
              <a:t>Per tutte le tolleranze (a regime), si specifica la possibilità per il tecnico </a:t>
            </a:r>
            <a:r>
              <a:rPr lang="it-IT" sz="2400" b="1" dirty="0" err="1">
                <a:solidFill>
                  <a:srgbClr val="FFFF00"/>
                </a:solidFill>
              </a:rPr>
              <a:t>asseveratore</a:t>
            </a:r>
            <a:r>
              <a:rPr lang="it-IT" sz="2400" b="1" dirty="0">
                <a:solidFill>
                  <a:srgbClr val="FFFF00"/>
                </a:solidFill>
              </a:rPr>
              <a:t> di attestare le tolleranze anche nelle zone sismiche </a:t>
            </a:r>
          </a:p>
          <a:p>
            <a:pPr marL="342900" indent="-342900" algn="just">
              <a:buFont typeface="Arial" panose="020B0604020202020204" pitchFamily="34" charset="0"/>
              <a:buChar char="•"/>
            </a:pPr>
            <a:r>
              <a:rPr lang="it-IT" sz="2400" b="1" dirty="0">
                <a:solidFill>
                  <a:srgbClr val="FFFF00"/>
                </a:solidFill>
              </a:rPr>
              <a:t>L’attestazione è riferita al rispetto delle norme tecniche per le costruzioni vigenti al momento della realizzazione dell’intervento</a:t>
            </a:r>
          </a:p>
          <a:p>
            <a:pPr marL="342900" indent="-342900" algn="just">
              <a:buFont typeface="Arial" panose="020B0604020202020204" pitchFamily="34" charset="0"/>
              <a:buChar char="•"/>
            </a:pPr>
            <a:r>
              <a:rPr lang="it-IT" sz="2400" b="1" dirty="0">
                <a:solidFill>
                  <a:srgbClr val="FFFF00"/>
                </a:solidFill>
              </a:rPr>
              <a:t>L’attestazione è trasmessa allo sportello unico per l’autorizzazione dell’ufficio tecnico regionale (silenzio-assenso</a:t>
            </a:r>
            <a:endParaRPr lang="it-IT" sz="2400" dirty="0"/>
          </a:p>
        </p:txBody>
      </p:sp>
      <p:sp>
        <p:nvSpPr>
          <p:cNvPr id="9" name="CasellaDiTesto 8">
            <a:extLst>
              <a:ext uri="{FF2B5EF4-FFF2-40B4-BE49-F238E27FC236}">
                <a16:creationId xmlns:a16="http://schemas.microsoft.com/office/drawing/2014/main" id="{001E48DD-A53B-5F22-B868-294BFF084C50}"/>
              </a:ext>
            </a:extLst>
          </p:cNvPr>
          <p:cNvSpPr txBox="1"/>
          <p:nvPr/>
        </p:nvSpPr>
        <p:spPr>
          <a:xfrm>
            <a:off x="2581271" y="1379646"/>
            <a:ext cx="9334503" cy="1938992"/>
          </a:xfrm>
          <a:prstGeom prst="rect">
            <a:avLst/>
          </a:prstGeom>
          <a:noFill/>
        </p:spPr>
        <p:txBody>
          <a:bodyPr wrap="square" rtlCol="0">
            <a:spAutoFit/>
          </a:bodyPr>
          <a:lstStyle/>
          <a:p>
            <a:pPr algn="just"/>
            <a:r>
              <a:rPr lang="it-IT" sz="2400" dirty="0">
                <a:solidFill>
                  <a:schemeClr val="bg1"/>
                </a:solidFill>
              </a:rPr>
              <a:t>Per gli interventi ante 24 maggio 2024, si introducono ulteriori casi riconducibili alle tolleranze esecutive, tratti dalla legislazione regionale.</a:t>
            </a:r>
          </a:p>
          <a:p>
            <a:pPr algn="just"/>
            <a:r>
              <a:rPr lang="it-IT" sz="2400" i="1" dirty="0">
                <a:solidFill>
                  <a:schemeClr val="bg1"/>
                </a:solidFill>
              </a:rPr>
              <a:t>Es. mancata realizzazione di elementi architettonici non strutturali, irregolarità esecutive di muri esterni ed interni, errori progettuali corretti in cantiere </a:t>
            </a:r>
            <a:endParaRPr lang="it-IT" sz="2400" i="1" dirty="0"/>
          </a:p>
        </p:txBody>
      </p:sp>
      <p:pic>
        <p:nvPicPr>
          <p:cNvPr id="11" name="Immagine 10">
            <a:extLst>
              <a:ext uri="{FF2B5EF4-FFF2-40B4-BE49-F238E27FC236}">
                <a16:creationId xmlns:a16="http://schemas.microsoft.com/office/drawing/2014/main" id="{7D41F856-22CA-D7B0-5C15-1A2CC1E5E4A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61369" y="3252201"/>
            <a:ext cx="2298887" cy="3284124"/>
          </a:xfrm>
          <a:prstGeom prst="rect">
            <a:avLst/>
          </a:prstGeom>
        </p:spPr>
      </p:pic>
      <p:sp>
        <p:nvSpPr>
          <p:cNvPr id="12" name="CasellaDiTesto 11">
            <a:extLst>
              <a:ext uri="{FF2B5EF4-FFF2-40B4-BE49-F238E27FC236}">
                <a16:creationId xmlns:a16="http://schemas.microsoft.com/office/drawing/2014/main" id="{869FFBD5-53CB-B645-C6D5-43C59A69ECBF}"/>
              </a:ext>
            </a:extLst>
          </p:cNvPr>
          <p:cNvSpPr txBox="1"/>
          <p:nvPr/>
        </p:nvSpPr>
        <p:spPr>
          <a:xfrm>
            <a:off x="9810813" y="4894263"/>
            <a:ext cx="1000000" cy="230832"/>
          </a:xfrm>
          <a:prstGeom prst="rect">
            <a:avLst/>
          </a:prstGeom>
          <a:noFill/>
        </p:spPr>
        <p:txBody>
          <a:bodyPr wrap="square" rtlCol="0">
            <a:spAutoFit/>
          </a:bodyPr>
          <a:lstStyle/>
          <a:p>
            <a:r>
              <a:rPr lang="it-IT" sz="900" dirty="0">
                <a:hlinkClick r:id="rId4" tooltip="https://creativecommons.org/licenses/by/3.0/"/>
              </a:rPr>
              <a:t>BY</a:t>
            </a:r>
            <a:endParaRPr lang="it-IT" sz="900" dirty="0"/>
          </a:p>
        </p:txBody>
      </p:sp>
    </p:spTree>
    <p:extLst>
      <p:ext uri="{BB962C8B-B14F-4D97-AF65-F5344CB8AC3E}">
        <p14:creationId xmlns:p14="http://schemas.microsoft.com/office/powerpoint/2010/main" val="276052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053273B1-37E7-ECFF-E637-FBA7CBCBE3C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081639-870C-F12A-F479-8F0BBE12B9BF}"/>
              </a:ext>
            </a:extLst>
          </p:cNvPr>
          <p:cNvSpPr>
            <a:spLocks noGrp="1"/>
          </p:cNvSpPr>
          <p:nvPr>
            <p:ph type="title"/>
          </p:nvPr>
        </p:nvSpPr>
        <p:spPr>
          <a:xfrm>
            <a:off x="495300" y="164445"/>
            <a:ext cx="10515600" cy="1325563"/>
          </a:xfrm>
        </p:spPr>
        <p:txBody>
          <a:bodyPr>
            <a:normAutofit/>
          </a:bodyPr>
          <a:lstStyle/>
          <a:p>
            <a:r>
              <a:rPr lang="it-IT" b="1" dirty="0">
                <a:solidFill>
                  <a:schemeClr val="bg1"/>
                </a:solidFill>
                <a:latin typeface="+mn-lt"/>
              </a:rPr>
              <a:t>2.3. DIFFORMITA’ IMPLICITAMENTE SANATE</a:t>
            </a:r>
          </a:p>
        </p:txBody>
      </p:sp>
      <p:sp>
        <p:nvSpPr>
          <p:cNvPr id="12" name="CasellaDiTesto 11">
            <a:extLst>
              <a:ext uri="{FF2B5EF4-FFF2-40B4-BE49-F238E27FC236}">
                <a16:creationId xmlns:a16="http://schemas.microsoft.com/office/drawing/2014/main" id="{869FFBD5-53CB-B645-C6D5-43C59A69ECBF}"/>
              </a:ext>
            </a:extLst>
          </p:cNvPr>
          <p:cNvSpPr txBox="1"/>
          <p:nvPr/>
        </p:nvSpPr>
        <p:spPr>
          <a:xfrm>
            <a:off x="9810813" y="4894263"/>
            <a:ext cx="1000000" cy="230832"/>
          </a:xfrm>
          <a:prstGeom prst="rect">
            <a:avLst/>
          </a:prstGeom>
          <a:noFill/>
        </p:spPr>
        <p:txBody>
          <a:bodyPr wrap="square" rtlCol="0">
            <a:spAutoFit/>
          </a:bodyPr>
          <a:lstStyle/>
          <a:p>
            <a:r>
              <a:rPr lang="it-IT" sz="900" dirty="0">
                <a:hlinkClick r:id="rId2" tooltip="https://creativecommons.org/licenses/by/3.0/"/>
              </a:rPr>
              <a:t>BY</a:t>
            </a:r>
            <a:endParaRPr lang="it-IT" sz="900" dirty="0"/>
          </a:p>
        </p:txBody>
      </p:sp>
      <p:sp>
        <p:nvSpPr>
          <p:cNvPr id="3" name="CasellaDiTesto 2">
            <a:extLst>
              <a:ext uri="{FF2B5EF4-FFF2-40B4-BE49-F238E27FC236}">
                <a16:creationId xmlns:a16="http://schemas.microsoft.com/office/drawing/2014/main" id="{AEF296EE-A64C-A951-E75F-94467ED565E8}"/>
              </a:ext>
            </a:extLst>
          </p:cNvPr>
          <p:cNvSpPr txBox="1"/>
          <p:nvPr/>
        </p:nvSpPr>
        <p:spPr>
          <a:xfrm>
            <a:off x="714375" y="1490008"/>
            <a:ext cx="3171825" cy="2677656"/>
          </a:xfrm>
          <a:prstGeom prst="rect">
            <a:avLst/>
          </a:prstGeom>
          <a:noFill/>
        </p:spPr>
        <p:txBody>
          <a:bodyPr wrap="square" rtlCol="0">
            <a:spAutoFit/>
          </a:bodyPr>
          <a:lstStyle/>
          <a:p>
            <a:r>
              <a:rPr lang="it-IT" sz="2400" dirty="0">
                <a:solidFill>
                  <a:schemeClr val="bg1"/>
                </a:solidFill>
              </a:rPr>
              <a:t>Una speciale ipotesi di applicazione del regime delle tolleranze (asseverazione di parte), tratta dalla legislazione dell’Emilia-Romagna</a:t>
            </a:r>
          </a:p>
        </p:txBody>
      </p:sp>
      <p:pic>
        <p:nvPicPr>
          <p:cNvPr id="5" name="Immagine 4">
            <a:extLst>
              <a:ext uri="{FF2B5EF4-FFF2-40B4-BE49-F238E27FC236}">
                <a16:creationId xmlns:a16="http://schemas.microsoft.com/office/drawing/2014/main" id="{A6798927-EB3B-3C60-264C-33AED18654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56475" y="1490008"/>
            <a:ext cx="3873500" cy="2905125"/>
          </a:xfrm>
          <a:prstGeom prst="rect">
            <a:avLst/>
          </a:prstGeom>
        </p:spPr>
      </p:pic>
      <p:sp>
        <p:nvSpPr>
          <p:cNvPr id="7" name="CasellaDiTesto 6">
            <a:extLst>
              <a:ext uri="{FF2B5EF4-FFF2-40B4-BE49-F238E27FC236}">
                <a16:creationId xmlns:a16="http://schemas.microsoft.com/office/drawing/2014/main" id="{C6492AE6-866B-5EE1-65B2-9C1F83E7B47A}"/>
              </a:ext>
            </a:extLst>
          </p:cNvPr>
          <p:cNvSpPr txBox="1"/>
          <p:nvPr/>
        </p:nvSpPr>
        <p:spPr>
          <a:xfrm>
            <a:off x="2054225" y="4677619"/>
            <a:ext cx="8047038" cy="1785104"/>
          </a:xfrm>
          <a:prstGeom prst="rect">
            <a:avLst/>
          </a:prstGeom>
          <a:noFill/>
        </p:spPr>
        <p:txBody>
          <a:bodyPr wrap="square" rtlCol="0">
            <a:spAutoFit/>
          </a:bodyPr>
          <a:lstStyle/>
          <a:p>
            <a:r>
              <a:rPr lang="it-IT" sz="2200" dirty="0">
                <a:solidFill>
                  <a:schemeClr val="bg1"/>
                </a:solidFill>
              </a:rPr>
              <a:t>Le condizioni: </a:t>
            </a:r>
          </a:p>
          <a:p>
            <a:pPr marL="285750" indent="-285750">
              <a:buFont typeface="Wingdings" pitchFamily="2" charset="2"/>
              <a:buChar char="Ø"/>
            </a:pPr>
            <a:r>
              <a:rPr lang="it-IT" sz="2200" dirty="0">
                <a:solidFill>
                  <a:schemeClr val="bg1"/>
                </a:solidFill>
              </a:rPr>
              <a:t>Accertamento all’esito di un sopralluogo o ispezione di funzionari incaricati di effettuare verifiche di conformità edilizia</a:t>
            </a:r>
          </a:p>
          <a:p>
            <a:pPr marL="285750" indent="-285750">
              <a:buFont typeface="Wingdings" pitchFamily="2" charset="2"/>
              <a:buChar char="Ø"/>
            </a:pPr>
            <a:r>
              <a:rPr lang="it-IT" sz="2200" dirty="0">
                <a:solidFill>
                  <a:schemeClr val="bg1"/>
                </a:solidFill>
              </a:rPr>
              <a:t>Mancata adozione ordine di demolizione o riduzione in pristino</a:t>
            </a:r>
          </a:p>
          <a:p>
            <a:pPr marL="285750" indent="-285750">
              <a:buFont typeface="Wingdings" pitchFamily="2" charset="2"/>
              <a:buChar char="Ø"/>
            </a:pPr>
            <a:r>
              <a:rPr lang="it-IT" sz="2200" dirty="0">
                <a:solidFill>
                  <a:schemeClr val="bg1"/>
                </a:solidFill>
              </a:rPr>
              <a:t>Rilascio di un certificato di agibilità o abitabilità</a:t>
            </a:r>
          </a:p>
        </p:txBody>
      </p:sp>
    </p:spTree>
    <p:extLst>
      <p:ext uri="{BB962C8B-B14F-4D97-AF65-F5344CB8AC3E}">
        <p14:creationId xmlns:p14="http://schemas.microsoft.com/office/powerpoint/2010/main" val="2921696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9F27F-7178-D5CD-0B69-DE989C351C7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E100C4-1BA3-F409-EA01-FEEB5AA0C23D}"/>
              </a:ext>
            </a:extLst>
          </p:cNvPr>
          <p:cNvSpPr>
            <a:spLocks noGrp="1"/>
          </p:cNvSpPr>
          <p:nvPr>
            <p:ph type="title"/>
          </p:nvPr>
        </p:nvSpPr>
        <p:spPr/>
        <p:txBody>
          <a:bodyPr>
            <a:normAutofit fontScale="90000"/>
          </a:bodyPr>
          <a:lstStyle/>
          <a:p>
            <a:r>
              <a:rPr lang="it-IT" b="1" dirty="0">
                <a:solidFill>
                  <a:srgbClr val="0066CC"/>
                </a:solidFill>
                <a:latin typeface="+mn-lt"/>
              </a:rPr>
              <a:t>3. DIFFORMITA’ SANABILI AL MOMENTO DELLA REALIZZAZIONE DELL’INTERVENTO </a:t>
            </a:r>
            <a:br>
              <a:rPr lang="it-IT" b="1" dirty="0">
                <a:solidFill>
                  <a:srgbClr val="0066CC"/>
                </a:solidFill>
                <a:latin typeface="+mn-lt"/>
              </a:rPr>
            </a:br>
            <a:r>
              <a:rPr lang="it-IT" b="1" dirty="0">
                <a:solidFill>
                  <a:srgbClr val="0066CC"/>
                </a:solidFill>
                <a:latin typeface="+mn-lt"/>
              </a:rPr>
              <a:t>La semplificazione della «doppia conforme»</a:t>
            </a:r>
          </a:p>
        </p:txBody>
      </p:sp>
      <p:sp>
        <p:nvSpPr>
          <p:cNvPr id="11" name="CasellaDiTesto 10">
            <a:extLst>
              <a:ext uri="{FF2B5EF4-FFF2-40B4-BE49-F238E27FC236}">
                <a16:creationId xmlns:a16="http://schemas.microsoft.com/office/drawing/2014/main" id="{BB4BC9E1-F1CD-F970-30DD-CE811020785C}"/>
              </a:ext>
            </a:extLst>
          </p:cNvPr>
          <p:cNvSpPr txBox="1"/>
          <p:nvPr/>
        </p:nvSpPr>
        <p:spPr>
          <a:xfrm>
            <a:off x="281668" y="2076450"/>
            <a:ext cx="2620736" cy="4524315"/>
          </a:xfrm>
          <a:prstGeom prst="rect">
            <a:avLst/>
          </a:prstGeom>
          <a:noFill/>
        </p:spPr>
        <p:txBody>
          <a:bodyPr wrap="square">
            <a:spAutoFit/>
          </a:bodyPr>
          <a:lstStyle/>
          <a:p>
            <a:r>
              <a:rPr lang="it-IT" b="1" dirty="0"/>
              <a:t>CRITICITA’</a:t>
            </a:r>
            <a:r>
              <a:rPr lang="it-IT" dirty="0"/>
              <a:t>: il Testo Unico del 2001 ha richiesto una prova di “doppia conformità” edilizia e urbanistica sia al momento della realizzazione dell’intervento, sia al momento della presentazione dell’istanza di sanatoria, per l’accertamento di conformità </a:t>
            </a:r>
          </a:p>
          <a:p>
            <a:endParaRPr lang="it-IT" dirty="0"/>
          </a:p>
          <a:p>
            <a:r>
              <a:rPr lang="it-IT" b="1" u="sng" dirty="0"/>
              <a:t>PROVA MOLTO DIFFICILE E ONEROSA</a:t>
            </a:r>
          </a:p>
        </p:txBody>
      </p:sp>
      <p:pic>
        <p:nvPicPr>
          <p:cNvPr id="13" name="Immagine 12">
            <a:extLst>
              <a:ext uri="{FF2B5EF4-FFF2-40B4-BE49-F238E27FC236}">
                <a16:creationId xmlns:a16="http://schemas.microsoft.com/office/drawing/2014/main" id="{73F6EB9A-31B5-9756-BBB9-B181D5FB25AB}"/>
              </a:ext>
            </a:extLst>
          </p:cNvPr>
          <p:cNvPicPr>
            <a:picLocks noChangeAspect="1"/>
          </p:cNvPicPr>
          <p:nvPr/>
        </p:nvPicPr>
        <p:blipFill>
          <a:blip r:embed="rId2"/>
          <a:stretch>
            <a:fillRect/>
          </a:stretch>
        </p:blipFill>
        <p:spPr>
          <a:xfrm>
            <a:off x="2699359" y="2076450"/>
            <a:ext cx="5715000" cy="4781550"/>
          </a:xfrm>
          <a:prstGeom prst="rect">
            <a:avLst/>
          </a:prstGeom>
        </p:spPr>
      </p:pic>
      <p:sp>
        <p:nvSpPr>
          <p:cNvPr id="14" name="CasellaDiTesto 13">
            <a:extLst>
              <a:ext uri="{FF2B5EF4-FFF2-40B4-BE49-F238E27FC236}">
                <a16:creationId xmlns:a16="http://schemas.microsoft.com/office/drawing/2014/main" id="{18CB060B-FAE5-F126-0CBC-9D8C2F39A24A}"/>
              </a:ext>
            </a:extLst>
          </p:cNvPr>
          <p:cNvSpPr txBox="1"/>
          <p:nvPr/>
        </p:nvSpPr>
        <p:spPr>
          <a:xfrm>
            <a:off x="8211314" y="2482198"/>
            <a:ext cx="3980686" cy="3693319"/>
          </a:xfrm>
          <a:prstGeom prst="rect">
            <a:avLst/>
          </a:prstGeom>
          <a:noFill/>
        </p:spPr>
        <p:txBody>
          <a:bodyPr wrap="square">
            <a:spAutoFit/>
          </a:bodyPr>
          <a:lstStyle/>
          <a:p>
            <a:r>
              <a:rPr lang="it-IT" b="1" dirty="0"/>
              <a:t>SOLUZIONE</a:t>
            </a:r>
            <a:r>
              <a:rPr lang="it-IT" dirty="0"/>
              <a:t>:</a:t>
            </a:r>
          </a:p>
          <a:p>
            <a:pPr marL="285750" indent="-285750">
              <a:buFont typeface="Arial" panose="020B0604020202020204" pitchFamily="34" charset="0"/>
              <a:buChar char="•"/>
            </a:pPr>
            <a:r>
              <a:rPr lang="it-IT" dirty="0"/>
              <a:t>un accertamento della conformità alla disciplina edilizia riferito </a:t>
            </a:r>
          </a:p>
          <a:p>
            <a:pPr marL="342900" indent="-342900">
              <a:buAutoNum type="alphaLcParenR"/>
            </a:pPr>
            <a:r>
              <a:rPr lang="it-IT" b="1" dirty="0"/>
              <a:t>alla normativa edilizia vigente all’epoca di realizzazione dell’intervento; </a:t>
            </a:r>
          </a:p>
          <a:p>
            <a:pPr marL="342900" indent="-342900">
              <a:buAutoNum type="alphaLcParenR"/>
            </a:pPr>
            <a:r>
              <a:rPr lang="it-IT" b="1" dirty="0"/>
              <a:t>alla normativa urbanistica vigente al momento della sanatoria.</a:t>
            </a:r>
          </a:p>
          <a:p>
            <a:pPr marL="285750" indent="-285750">
              <a:buFont typeface="Arial" panose="020B0604020202020204" pitchFamily="34" charset="0"/>
              <a:buChar char="•"/>
            </a:pPr>
            <a:r>
              <a:rPr lang="it-IT" dirty="0"/>
              <a:t>l’equiparazione del regime giuridico della SCIA in sanatoria a quanto previsto per il permesso in sanatoria</a:t>
            </a:r>
          </a:p>
          <a:p>
            <a:pPr marL="285750" indent="-285750">
              <a:buFont typeface="Arial" panose="020B0604020202020204" pitchFamily="34" charset="0"/>
              <a:buChar char="•"/>
            </a:pPr>
            <a:r>
              <a:rPr lang="it-IT" dirty="0"/>
              <a:t>un adeguamento delle sanzioni a seconda del caso</a:t>
            </a:r>
          </a:p>
        </p:txBody>
      </p:sp>
    </p:spTree>
    <p:extLst>
      <p:ext uri="{BB962C8B-B14F-4D97-AF65-F5344CB8AC3E}">
        <p14:creationId xmlns:p14="http://schemas.microsoft.com/office/powerpoint/2010/main" val="12716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BFFE13-61D2-09EF-4B42-CA05EE144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BAEFC-DCF7-89D8-9729-E029CEE94565}"/>
              </a:ext>
            </a:extLst>
          </p:cNvPr>
          <p:cNvSpPr>
            <a:spLocks noGrp="1"/>
          </p:cNvSpPr>
          <p:nvPr>
            <p:ph type="title"/>
          </p:nvPr>
        </p:nvSpPr>
        <p:spPr/>
        <p:txBody>
          <a:bodyPr/>
          <a:lstStyle/>
          <a:p>
            <a:r>
              <a:rPr lang="it-IT" b="1" dirty="0">
                <a:solidFill>
                  <a:schemeClr val="bg1"/>
                </a:solidFill>
                <a:latin typeface="+mn-lt"/>
              </a:rPr>
              <a:t>3.1 In quali casi si applica l’accertamento di conformità «semplificato»</a:t>
            </a:r>
          </a:p>
        </p:txBody>
      </p:sp>
      <p:sp>
        <p:nvSpPr>
          <p:cNvPr id="10" name="CasellaDiTesto 9">
            <a:extLst>
              <a:ext uri="{FF2B5EF4-FFF2-40B4-BE49-F238E27FC236}">
                <a16:creationId xmlns:a16="http://schemas.microsoft.com/office/drawing/2014/main" id="{1D1F5517-CD3F-F98D-B4A1-756014BE6752}"/>
              </a:ext>
            </a:extLst>
          </p:cNvPr>
          <p:cNvSpPr txBox="1"/>
          <p:nvPr/>
        </p:nvSpPr>
        <p:spPr>
          <a:xfrm>
            <a:off x="838200" y="1925367"/>
            <a:ext cx="6098720" cy="2292679"/>
          </a:xfrm>
          <a:prstGeom prst="rect">
            <a:avLst/>
          </a:prstGeom>
          <a:solidFill>
            <a:schemeClr val="accent1">
              <a:lumMod val="60000"/>
              <a:lumOff val="40000"/>
            </a:schemeClr>
          </a:solidFill>
        </p:spPr>
        <p:txBody>
          <a:bodyPr wrap="square">
            <a:spAutoFit/>
          </a:bodyPr>
          <a:lstStyle/>
          <a:p>
            <a:pPr algn="just">
              <a:lnSpc>
                <a:spcPct val="115000"/>
              </a:lnSpc>
              <a:spcBef>
                <a:spcPts val="600"/>
              </a:spcBef>
              <a:spcAft>
                <a:spcPts val="600"/>
              </a:spcAft>
            </a:pPr>
            <a:r>
              <a:rPr lang="it-IT" dirty="0">
                <a:solidFill>
                  <a:schemeClr val="bg1"/>
                </a:solidFill>
                <a:ea typeface="Calibri" panose="020F0502020204030204" pitchFamily="34" charset="0"/>
                <a:cs typeface="Arial" panose="020B0604020202020204" pitchFamily="34" charset="0"/>
              </a:rPr>
              <a:t>L</a:t>
            </a:r>
            <a:r>
              <a:rPr lang="it-IT" dirty="0">
                <a:solidFill>
                  <a:schemeClr val="bg1"/>
                </a:solidFill>
                <a:effectLst/>
                <a:ea typeface="Calibri" panose="020F0502020204030204" pitchFamily="34" charset="0"/>
                <a:cs typeface="Arial" panose="020B0604020202020204" pitchFamily="34" charset="0"/>
              </a:rPr>
              <a:t>’applicazione del tradizionale istituto della «</a:t>
            </a:r>
            <a:r>
              <a:rPr lang="it-IT" b="1" dirty="0">
                <a:solidFill>
                  <a:schemeClr val="bg1"/>
                </a:solidFill>
                <a:effectLst/>
                <a:ea typeface="Calibri" panose="020F0502020204030204" pitchFamily="34" charset="0"/>
                <a:cs typeface="Arial" panose="020B0604020202020204" pitchFamily="34" charset="0"/>
              </a:rPr>
              <a:t>doppia conforme» viene limitato esclusivamente alle ipotesi di abuso più gravi</a:t>
            </a:r>
            <a:r>
              <a:rPr lang="it-IT" dirty="0">
                <a:solidFill>
                  <a:schemeClr val="bg1"/>
                </a:solidFill>
                <a:effectLst/>
                <a:ea typeface="Calibri" panose="020F0502020204030204" pitchFamily="34" charset="0"/>
                <a:cs typeface="Arial" panose="020B0604020202020204" pitchFamily="34" charset="0"/>
              </a:rPr>
              <a:t>, ossia:</a:t>
            </a:r>
          </a:p>
          <a:p>
            <a:pPr marL="342900" lvl="0" indent="-342900" algn="just">
              <a:lnSpc>
                <a:spcPct val="115000"/>
              </a:lnSpc>
              <a:spcBef>
                <a:spcPts val="600"/>
              </a:spcBef>
              <a:spcAft>
                <a:spcPts val="600"/>
              </a:spcAft>
              <a:buFont typeface="Symbol" pitchFamily="2" charset="2"/>
              <a:buChar char=""/>
            </a:pPr>
            <a:r>
              <a:rPr lang="it-IT" dirty="0">
                <a:solidFill>
                  <a:schemeClr val="bg1"/>
                </a:solidFill>
                <a:effectLst/>
                <a:ea typeface="Calibri" panose="020F0502020204030204" pitchFamily="34" charset="0"/>
                <a:cs typeface="Arial" panose="020B0604020202020204" pitchFamily="34" charset="0"/>
              </a:rPr>
              <a:t>Assenza o totale difformità rispetto al permesso di costruire; </a:t>
            </a:r>
          </a:p>
          <a:p>
            <a:pPr marL="342900" lvl="0" indent="-342900" algn="just">
              <a:lnSpc>
                <a:spcPct val="115000"/>
              </a:lnSpc>
              <a:spcBef>
                <a:spcPts val="600"/>
              </a:spcBef>
              <a:spcAft>
                <a:spcPts val="600"/>
              </a:spcAft>
              <a:buFont typeface="Symbol" pitchFamily="2" charset="2"/>
              <a:buChar char=""/>
            </a:pPr>
            <a:r>
              <a:rPr lang="it-IT" dirty="0">
                <a:solidFill>
                  <a:schemeClr val="bg1"/>
                </a:solidFill>
                <a:effectLst/>
                <a:ea typeface="Calibri" panose="020F0502020204030204" pitchFamily="34" charset="0"/>
                <a:cs typeface="Arial" panose="020B0604020202020204" pitchFamily="34" charset="0"/>
              </a:rPr>
              <a:t>Assenza o totale difformità rispetto alla </a:t>
            </a:r>
            <a:r>
              <a:rPr lang="it-IT" dirty="0">
                <a:solidFill>
                  <a:schemeClr val="bg1"/>
                </a:solidFill>
                <a:effectLst/>
                <a:ea typeface="Times New Roman" panose="02020603050405020304" pitchFamily="18" charset="0"/>
                <a:cs typeface="Arial" panose="020B0604020202020204" pitchFamily="34" charset="0"/>
              </a:rPr>
              <a:t>“Super SCIA”</a:t>
            </a:r>
            <a:r>
              <a:rPr lang="it-IT" dirty="0">
                <a:solidFill>
                  <a:schemeClr val="bg1"/>
                </a:solidFill>
                <a:effectLst/>
                <a:ea typeface="Calibri" panose="020F0502020204030204" pitchFamily="34" charset="0"/>
                <a:cs typeface="Arial" panose="020B0604020202020204" pitchFamily="34" charset="0"/>
              </a:rPr>
              <a:t>. </a:t>
            </a:r>
          </a:p>
        </p:txBody>
      </p:sp>
      <p:sp>
        <p:nvSpPr>
          <p:cNvPr id="18" name="CasellaDiTesto 17">
            <a:extLst>
              <a:ext uri="{FF2B5EF4-FFF2-40B4-BE49-F238E27FC236}">
                <a16:creationId xmlns:a16="http://schemas.microsoft.com/office/drawing/2014/main" id="{14C54615-867C-122D-1A1B-F8DDCF593271}"/>
              </a:ext>
            </a:extLst>
          </p:cNvPr>
          <p:cNvSpPr txBox="1"/>
          <p:nvPr/>
        </p:nvSpPr>
        <p:spPr>
          <a:xfrm rot="20159370">
            <a:off x="6822059" y="2070779"/>
            <a:ext cx="5166471" cy="2340384"/>
          </a:xfrm>
          <a:prstGeom prst="rect">
            <a:avLst/>
          </a:prstGeom>
          <a:solidFill>
            <a:schemeClr val="accent4">
              <a:lumMod val="60000"/>
              <a:lumOff val="40000"/>
            </a:schemeClr>
          </a:solidFill>
          <a:ln w="47625">
            <a:solidFill>
              <a:schemeClr val="accent4">
                <a:lumMod val="60000"/>
                <a:lumOff val="40000"/>
              </a:schemeClr>
            </a:solidFill>
          </a:ln>
        </p:spPr>
        <p:txBody>
          <a:bodyPr wrap="square">
            <a:spAutoFit/>
          </a:bodyPr>
          <a:lstStyle/>
          <a:p>
            <a:pPr marL="342900" lvl="0" indent="-342900" algn="just" rtl="0">
              <a:lnSpc>
                <a:spcPct val="115000"/>
              </a:lnSpc>
              <a:spcBef>
                <a:spcPts val="600"/>
              </a:spcBef>
              <a:spcAft>
                <a:spcPts val="600"/>
              </a:spcAft>
              <a:buFont typeface="Symbol" pitchFamily="2" charset="2"/>
              <a:buChar char=""/>
            </a:pPr>
            <a:r>
              <a:rPr lang="it-IT" sz="1200" b="1" dirty="0">
                <a:effectLst/>
                <a:ea typeface="Times New Roman" panose="02020603050405020304" pitchFamily="18" charset="0"/>
                <a:cs typeface="Arial" panose="020B0604020202020204" pitchFamily="34" charset="0"/>
              </a:rPr>
              <a:t>variazioni essenziali</a:t>
            </a:r>
            <a:r>
              <a:rPr lang="it-IT" sz="1200" dirty="0">
                <a:effectLst/>
                <a:ea typeface="Times New Roman" panose="02020603050405020304" pitchFamily="18" charset="0"/>
                <a:cs typeface="Arial" panose="020B0604020202020204" pitchFamily="34" charset="0"/>
              </a:rPr>
              <a:t>: intervento completamente diverso rispetto a quanto oggetto di permesso e se vi sono variazioni essenziali (i cui criteri sono elencati all'art. 32 del TUE e declinati dalla legislazione regionale);</a:t>
            </a:r>
            <a:endParaRPr lang="it-IT" sz="1100" dirty="0">
              <a:effectLst/>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Symbol" pitchFamily="2" charset="2"/>
              <a:buChar char=""/>
            </a:pPr>
            <a:r>
              <a:rPr lang="it-IT" sz="1200" b="1" dirty="0">
                <a:effectLst/>
                <a:ea typeface="Times New Roman" panose="02020603050405020304" pitchFamily="18" charset="0"/>
                <a:cs typeface="Arial" panose="020B0604020202020204" pitchFamily="34" charset="0"/>
              </a:rPr>
              <a:t>parziali difformità</a:t>
            </a:r>
            <a:r>
              <a:rPr lang="it-IT" sz="1200" dirty="0">
                <a:effectLst/>
                <a:ea typeface="Times New Roman" panose="02020603050405020304" pitchFamily="18" charset="0"/>
                <a:cs typeface="Arial" panose="020B0604020202020204" pitchFamily="34" charset="0"/>
              </a:rPr>
              <a:t>: intervento costruttivo realizzato secondo modalità diverse da quelle previste e autorizzate, comprese tra: </a:t>
            </a:r>
            <a:endParaRPr lang="it-IT" sz="1100" dirty="0">
              <a:effectLst/>
              <a:ea typeface="Calibri" panose="020F0502020204030204" pitchFamily="34"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it-IT" sz="1200" dirty="0">
                <a:effectLst/>
                <a:ea typeface="Times New Roman" panose="02020603050405020304" pitchFamily="18" charset="0"/>
                <a:cs typeface="Arial" panose="020B0604020202020204" pitchFamily="34" charset="0"/>
              </a:rPr>
              <a:t>i limiti delle tolleranze costruttive (ora al 2%);</a:t>
            </a:r>
            <a:endParaRPr lang="it-IT" sz="1100" dirty="0">
              <a:ea typeface="Times New Roman" panose="02020603050405020304" pitchFamily="18"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it-IT" sz="1200" dirty="0">
                <a:effectLst/>
                <a:ea typeface="Times New Roman" panose="02020603050405020304" pitchFamily="18" charset="0"/>
              </a:rPr>
              <a:t>i limiti delle variazioni essenziali (declinati dalla legislazione regionale).</a:t>
            </a:r>
            <a:r>
              <a:rPr lang="it-IT" dirty="0">
                <a:effectLst/>
              </a:rPr>
              <a:t> </a:t>
            </a:r>
            <a:endParaRPr lang="it-IT" dirty="0"/>
          </a:p>
        </p:txBody>
      </p:sp>
      <p:sp>
        <p:nvSpPr>
          <p:cNvPr id="20" name="CasellaDiTesto 19">
            <a:extLst>
              <a:ext uri="{FF2B5EF4-FFF2-40B4-BE49-F238E27FC236}">
                <a16:creationId xmlns:a16="http://schemas.microsoft.com/office/drawing/2014/main" id="{FF3B98E6-A1D7-42C5-A138-983A112178E8}"/>
              </a:ext>
            </a:extLst>
          </p:cNvPr>
          <p:cNvSpPr txBox="1"/>
          <p:nvPr/>
        </p:nvSpPr>
        <p:spPr>
          <a:xfrm>
            <a:off x="7159469" y="5361037"/>
            <a:ext cx="5032531" cy="1490152"/>
          </a:xfrm>
          <a:prstGeom prst="rect">
            <a:avLst/>
          </a:prstGeom>
          <a:solidFill>
            <a:schemeClr val="accent5">
              <a:lumMod val="75000"/>
            </a:schemeClr>
          </a:solidFill>
          <a:ln w="44450">
            <a:solidFill>
              <a:schemeClr val="accent5">
                <a:lumMod val="75000"/>
              </a:schemeClr>
            </a:solidFill>
          </a:ln>
        </p:spPr>
        <p:txBody>
          <a:bodyPr wrap="square">
            <a:spAutoFit/>
          </a:bodyPr>
          <a:lstStyle/>
          <a:p>
            <a:pPr algn="just">
              <a:lnSpc>
                <a:spcPct val="115000"/>
              </a:lnSpc>
              <a:spcBef>
                <a:spcPts val="600"/>
              </a:spcBef>
              <a:spcAft>
                <a:spcPts val="600"/>
              </a:spcAft>
            </a:pPr>
            <a:r>
              <a:rPr lang="it-IT" sz="1600" b="1"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Ne deriva che l’art. 36-bis NON può consentire di sanare interventi edilizi che all’epoca della realizzazione sono stati eseguiti in deroga alle regole edilizie e che non sono conformi agli attuali vincoli urbanistici.</a:t>
            </a:r>
            <a:endParaRPr lang="it-IT" sz="16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1" name="CasellaDiTesto 20">
            <a:extLst>
              <a:ext uri="{FF2B5EF4-FFF2-40B4-BE49-F238E27FC236}">
                <a16:creationId xmlns:a16="http://schemas.microsoft.com/office/drawing/2014/main" id="{639D0041-2228-14CD-6BFC-08921DAFC5F3}"/>
              </a:ext>
            </a:extLst>
          </p:cNvPr>
          <p:cNvSpPr txBox="1"/>
          <p:nvPr/>
        </p:nvSpPr>
        <p:spPr>
          <a:xfrm>
            <a:off x="838200" y="4134176"/>
            <a:ext cx="6098720" cy="2292679"/>
          </a:xfrm>
          <a:prstGeom prst="rect">
            <a:avLst/>
          </a:prstGeom>
          <a:solidFill>
            <a:schemeClr val="accent5">
              <a:lumMod val="40000"/>
              <a:lumOff val="60000"/>
            </a:schemeClr>
          </a:solidFill>
        </p:spPr>
        <p:txBody>
          <a:bodyPr wrap="square">
            <a:spAutoFit/>
          </a:bodyPr>
          <a:lstStyle/>
          <a:p>
            <a:pPr algn="just">
              <a:lnSpc>
                <a:spcPct val="115000"/>
              </a:lnSpc>
              <a:spcBef>
                <a:spcPts val="600"/>
              </a:spcBef>
              <a:spcAft>
                <a:spcPts val="600"/>
              </a:spcAft>
            </a:pPr>
            <a:r>
              <a:rPr lang="it-IT" dirty="0">
                <a:ea typeface="Calibri" panose="020F0502020204030204" pitchFamily="34" charset="0"/>
                <a:cs typeface="Arial" panose="020B0604020202020204" pitchFamily="34" charset="0"/>
              </a:rPr>
              <a:t>L</a:t>
            </a:r>
            <a:r>
              <a:rPr lang="it-IT" dirty="0">
                <a:effectLst/>
                <a:ea typeface="Calibri" panose="020F0502020204030204" pitchFamily="34" charset="0"/>
                <a:cs typeface="Arial" panose="020B0604020202020204" pitchFamily="34" charset="0"/>
              </a:rPr>
              <a:t>’accertamento di conformità «semplificato» (art. 36-bis) si applica invece in caso di:</a:t>
            </a:r>
          </a:p>
          <a:p>
            <a:pPr marL="342900" lvl="0" indent="-342900" algn="just">
              <a:lnSpc>
                <a:spcPct val="115000"/>
              </a:lnSpc>
              <a:spcBef>
                <a:spcPts val="600"/>
              </a:spcBef>
              <a:spcAft>
                <a:spcPts val="600"/>
              </a:spcAft>
              <a:buFont typeface="Symbol" pitchFamily="2" charset="2"/>
              <a:buChar char=""/>
            </a:pPr>
            <a:r>
              <a:rPr lang="it-IT" dirty="0">
                <a:ea typeface="Calibri" panose="020F0502020204030204" pitchFamily="34" charset="0"/>
                <a:cs typeface="Arial" panose="020B0604020202020204" pitchFamily="34" charset="0"/>
              </a:rPr>
              <a:t>Parziali </a:t>
            </a:r>
            <a:r>
              <a:rPr lang="it-IT" dirty="0">
                <a:effectLst/>
                <a:ea typeface="Calibri" panose="020F0502020204030204" pitchFamily="34" charset="0"/>
                <a:cs typeface="Arial" panose="020B0604020202020204" pitchFamily="34" charset="0"/>
              </a:rPr>
              <a:t>difformità o variazioni essenziali rispetto al permesso di costruire; </a:t>
            </a:r>
          </a:p>
          <a:p>
            <a:pPr marL="342900" lvl="0" indent="-342900" algn="just">
              <a:lnSpc>
                <a:spcPct val="115000"/>
              </a:lnSpc>
              <a:spcBef>
                <a:spcPts val="600"/>
              </a:spcBef>
              <a:spcAft>
                <a:spcPts val="600"/>
              </a:spcAft>
              <a:buFont typeface="Symbol" pitchFamily="2" charset="2"/>
              <a:buChar char=""/>
            </a:pPr>
            <a:r>
              <a:rPr lang="it-IT" dirty="0">
                <a:effectLst/>
                <a:ea typeface="Calibri" panose="020F0502020204030204" pitchFamily="34" charset="0"/>
                <a:cs typeface="Arial" panose="020B0604020202020204" pitchFamily="34" charset="0"/>
              </a:rPr>
              <a:t>Parziali difformità o variazioni essenziali rispetto alla </a:t>
            </a:r>
            <a:r>
              <a:rPr lang="it-IT" dirty="0">
                <a:effectLst/>
                <a:ea typeface="Times New Roman" panose="02020603050405020304" pitchFamily="18" charset="0"/>
                <a:cs typeface="Arial" panose="020B0604020202020204" pitchFamily="34" charset="0"/>
              </a:rPr>
              <a:t>“Super SCIA”</a:t>
            </a:r>
            <a:r>
              <a:rPr lang="it-IT" dirty="0">
                <a:effectLst/>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739801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66CC"/>
        </a:solidFill>
        <a:effectLst/>
      </p:bgPr>
    </p:bg>
    <p:spTree>
      <p:nvGrpSpPr>
        <p:cNvPr id="1" name="">
          <a:extLst>
            <a:ext uri="{FF2B5EF4-FFF2-40B4-BE49-F238E27FC236}">
              <a16:creationId xmlns:a16="http://schemas.microsoft.com/office/drawing/2014/main" id="{A43DF110-0361-64C2-75F5-D858DA33F7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90DB96-05BD-DD62-9A70-BC582E162A7A}"/>
              </a:ext>
            </a:extLst>
          </p:cNvPr>
          <p:cNvSpPr>
            <a:spLocks noGrp="1"/>
          </p:cNvSpPr>
          <p:nvPr>
            <p:ph type="title"/>
          </p:nvPr>
        </p:nvSpPr>
        <p:spPr/>
        <p:txBody>
          <a:bodyPr>
            <a:normAutofit fontScale="90000"/>
          </a:bodyPr>
          <a:lstStyle/>
          <a:p>
            <a:r>
              <a:rPr lang="it-IT" b="1" dirty="0">
                <a:solidFill>
                  <a:schemeClr val="bg1"/>
                </a:solidFill>
                <a:latin typeface="+mn-lt"/>
              </a:rPr>
              <a:t>3.1. Accertamento di conformità «semplificato»</a:t>
            </a:r>
            <a:br>
              <a:rPr lang="it-IT" b="1" dirty="0">
                <a:solidFill>
                  <a:schemeClr val="bg1"/>
                </a:solidFill>
                <a:latin typeface="+mn-lt"/>
              </a:rPr>
            </a:br>
            <a:r>
              <a:rPr lang="it-IT" sz="2800" b="1" i="1" dirty="0">
                <a:solidFill>
                  <a:schemeClr val="bg1"/>
                </a:solidFill>
                <a:latin typeface="+mn-lt"/>
              </a:rPr>
              <a:t>Gli aspetti procedurali</a:t>
            </a:r>
          </a:p>
        </p:txBody>
      </p:sp>
      <p:graphicFrame>
        <p:nvGraphicFramePr>
          <p:cNvPr id="5" name="Segnaposto contenuto 4">
            <a:extLst>
              <a:ext uri="{FF2B5EF4-FFF2-40B4-BE49-F238E27FC236}">
                <a16:creationId xmlns:a16="http://schemas.microsoft.com/office/drawing/2014/main" id="{CF6DC4C9-C51D-1B81-CC57-F6B341BDE98E}"/>
              </a:ext>
            </a:extLst>
          </p:cNvPr>
          <p:cNvGraphicFramePr>
            <a:graphicFrameLocks noGrp="1"/>
          </p:cNvGraphicFramePr>
          <p:nvPr>
            <p:ph idx="1"/>
            <p:extLst>
              <p:ext uri="{D42A27DB-BD31-4B8C-83A1-F6EECF244321}">
                <p14:modId xmlns:p14="http://schemas.microsoft.com/office/powerpoint/2010/main" val="35335401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6666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FE13-61D2-09EF-4B42-CA05EE144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BAEFC-DCF7-89D8-9729-E029CEE94565}"/>
              </a:ext>
            </a:extLst>
          </p:cNvPr>
          <p:cNvSpPr>
            <a:spLocks noGrp="1"/>
          </p:cNvSpPr>
          <p:nvPr>
            <p:ph type="title"/>
          </p:nvPr>
        </p:nvSpPr>
        <p:spPr/>
        <p:txBody>
          <a:bodyPr>
            <a:normAutofit fontScale="90000"/>
          </a:bodyPr>
          <a:lstStyle/>
          <a:p>
            <a:r>
              <a:rPr lang="it-IT" sz="3200" b="1" dirty="0">
                <a:solidFill>
                  <a:srgbClr val="0066CC"/>
                </a:solidFill>
                <a:latin typeface="+mn-lt"/>
              </a:rPr>
              <a:t>4. Adeguare gli standard edilizi alle trasformazioni del contesto urbano</a:t>
            </a:r>
            <a:br>
              <a:rPr lang="it-IT" sz="2800" b="1" dirty="0">
                <a:solidFill>
                  <a:srgbClr val="0066CC"/>
                </a:solidFill>
                <a:latin typeface="+mn-lt"/>
              </a:rPr>
            </a:br>
            <a:r>
              <a:rPr lang="it-IT" sz="2800" b="1" dirty="0">
                <a:solidFill>
                  <a:srgbClr val="0066CC"/>
                </a:solidFill>
                <a:latin typeface="+mn-lt"/>
              </a:rPr>
              <a:t>4.1. I «micro-appartamenti»</a:t>
            </a:r>
          </a:p>
        </p:txBody>
      </p:sp>
      <p:pic>
        <p:nvPicPr>
          <p:cNvPr id="1026" name="Picture 2" descr="Micro appartamento multifunzione di New York con potenziale attuatore">
            <a:extLst>
              <a:ext uri="{FF2B5EF4-FFF2-40B4-BE49-F238E27FC236}">
                <a16:creationId xmlns:a16="http://schemas.microsoft.com/office/drawing/2014/main" id="{2D16F250-D599-2CFD-3356-AEDAF21E6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028" y="2083793"/>
            <a:ext cx="2890364" cy="4453056"/>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54592FF3-6DEA-A00B-00E5-4D4771770D28}"/>
              </a:ext>
            </a:extLst>
          </p:cNvPr>
          <p:cNvSpPr txBox="1"/>
          <p:nvPr/>
        </p:nvSpPr>
        <p:spPr>
          <a:xfrm>
            <a:off x="4490977" y="1690688"/>
            <a:ext cx="6560408" cy="4843827"/>
          </a:xfrm>
          <a:prstGeom prst="rect">
            <a:avLst/>
          </a:prstGeom>
          <a:noFill/>
        </p:spPr>
        <p:txBody>
          <a:bodyPr wrap="square">
            <a:spAutoFit/>
          </a:bodyPr>
          <a:lstStyle/>
          <a:p>
            <a:pPr algn="just">
              <a:lnSpc>
                <a:spcPct val="107000"/>
              </a:lnSpc>
              <a:spcAft>
                <a:spcPts val="800"/>
              </a:spcAft>
            </a:pPr>
            <a:r>
              <a:rPr lang="it-IT" kern="100" dirty="0">
                <a:effectLst/>
                <a:ea typeface="Times New Roman" panose="02020603050405020304" pitchFamily="18" charset="0"/>
                <a:cs typeface="Arial" panose="020B0604020202020204" pitchFamily="34" charset="0"/>
              </a:rPr>
              <a:t>In deroga a </a:t>
            </a:r>
            <a:r>
              <a:rPr lang="it-IT" kern="100" dirty="0">
                <a:ea typeface="Times New Roman" panose="02020603050405020304" pitchFamily="18" charset="0"/>
                <a:cs typeface="Arial" panose="020B0604020202020204" pitchFamily="34" charset="0"/>
              </a:rPr>
              <a:t>quanto previsto del decreto del Ministero della salute del 1975, si consente </a:t>
            </a:r>
            <a:r>
              <a:rPr lang="it-IT" kern="100" dirty="0">
                <a:effectLst/>
                <a:ea typeface="Times New Roman" panose="02020603050405020304" pitchFamily="18" charset="0"/>
                <a:cs typeface="Arial" panose="020B0604020202020204" pitchFamily="34" charset="0"/>
              </a:rPr>
              <a:t>il </a:t>
            </a:r>
            <a:r>
              <a:rPr lang="it-IT" b="1" kern="100" dirty="0">
                <a:effectLst/>
                <a:ea typeface="Times New Roman" panose="02020603050405020304" pitchFamily="18" charset="0"/>
                <a:cs typeface="Arial" panose="020B0604020202020204" pitchFamily="34" charset="0"/>
              </a:rPr>
              <a:t>rilascio del certificato di agibilità</a:t>
            </a:r>
            <a:r>
              <a:rPr lang="it-IT" kern="100" dirty="0">
                <a:effectLst/>
                <a:ea typeface="Times New Roman" panose="02020603050405020304" pitchFamily="18" charset="0"/>
                <a:cs typeface="Arial" panose="020B0604020202020204" pitchFamily="34" charset="0"/>
              </a:rPr>
              <a:t> anche ai cd. ‘</a:t>
            </a:r>
            <a:r>
              <a:rPr lang="it-IT" b="1" kern="100" dirty="0">
                <a:effectLst/>
                <a:ea typeface="Times New Roman" panose="02020603050405020304" pitchFamily="18" charset="0"/>
                <a:cs typeface="Arial" panose="020B0604020202020204" pitchFamily="34" charset="0"/>
              </a:rPr>
              <a:t>micro-appartamenti’</a:t>
            </a:r>
            <a:r>
              <a:rPr lang="it-IT" kern="100" dirty="0">
                <a:effectLst/>
                <a:ea typeface="Times New Roman" panose="02020603050405020304" pitchFamily="18" charset="0"/>
                <a:cs typeface="Arial" panose="020B0604020202020204" pitchFamily="34" charset="0"/>
              </a:rPr>
              <a:t>. </a:t>
            </a:r>
            <a:endParaRPr lang="it-IT" kern="100" dirty="0">
              <a:effectLst/>
              <a:ea typeface="Aptos" panose="020B0004020202020204" pitchFamily="34" charset="0"/>
              <a:cs typeface="Arial" panose="020B0604020202020204" pitchFamily="34" charset="0"/>
            </a:endParaRPr>
          </a:p>
          <a:p>
            <a:pPr marL="742950" lvl="1" indent="-285750" algn="just">
              <a:lnSpc>
                <a:spcPct val="107000"/>
              </a:lnSpc>
              <a:spcAft>
                <a:spcPts val="800"/>
              </a:spcAft>
              <a:buFont typeface="Arial" panose="020B0604020202020204" pitchFamily="34" charset="0"/>
              <a:buChar char="•"/>
            </a:pPr>
            <a:r>
              <a:rPr lang="it-IT" b="1" kern="100" dirty="0">
                <a:solidFill>
                  <a:schemeClr val="accent5">
                    <a:lumMod val="75000"/>
                  </a:schemeClr>
                </a:solidFill>
                <a:effectLst/>
                <a:ea typeface="Times New Roman" panose="02020603050405020304" pitchFamily="18" charset="0"/>
                <a:cs typeface="Arial" panose="020B0604020202020204" pitchFamily="34" charset="0"/>
              </a:rPr>
              <a:t>superficie minima per una persona: da 28 a 20 mq</a:t>
            </a:r>
            <a:endParaRPr lang="it-IT" b="1" kern="100" dirty="0">
              <a:solidFill>
                <a:schemeClr val="accent5">
                  <a:lumMod val="75000"/>
                </a:schemeClr>
              </a:solidFill>
              <a:ea typeface="Times New Roman" panose="02020603050405020304" pitchFamily="18" charset="0"/>
              <a:cs typeface="Arial" panose="020B0604020202020204" pitchFamily="34" charset="0"/>
            </a:endParaRPr>
          </a:p>
          <a:p>
            <a:pPr marL="742950" lvl="1" indent="-285750" algn="just">
              <a:lnSpc>
                <a:spcPct val="107000"/>
              </a:lnSpc>
              <a:spcAft>
                <a:spcPts val="800"/>
              </a:spcAft>
              <a:buFont typeface="Arial" panose="020B0604020202020204" pitchFamily="34" charset="0"/>
              <a:buChar char="•"/>
            </a:pPr>
            <a:r>
              <a:rPr lang="it-IT" b="1" kern="100" dirty="0">
                <a:solidFill>
                  <a:schemeClr val="accent5">
                    <a:lumMod val="75000"/>
                  </a:schemeClr>
                </a:solidFill>
                <a:ea typeface="Times New Roman" panose="02020603050405020304" pitchFamily="18" charset="0"/>
                <a:cs typeface="Arial" panose="020B0604020202020204" pitchFamily="34" charset="0"/>
              </a:rPr>
              <a:t>s</a:t>
            </a:r>
            <a:r>
              <a:rPr lang="it-IT" b="1" kern="100" dirty="0">
                <a:solidFill>
                  <a:schemeClr val="accent5">
                    <a:lumMod val="75000"/>
                  </a:schemeClr>
                </a:solidFill>
                <a:effectLst/>
                <a:ea typeface="Times New Roman" panose="02020603050405020304" pitchFamily="18" charset="0"/>
                <a:cs typeface="Arial" panose="020B0604020202020204" pitchFamily="34" charset="0"/>
              </a:rPr>
              <a:t>up</a:t>
            </a:r>
            <a:r>
              <a:rPr lang="it-IT" b="1" kern="100" dirty="0">
                <a:solidFill>
                  <a:schemeClr val="accent5">
                    <a:lumMod val="75000"/>
                  </a:schemeClr>
                </a:solidFill>
                <a:ea typeface="Times New Roman" panose="02020603050405020304" pitchFamily="18" charset="0"/>
                <a:cs typeface="Arial" panose="020B0604020202020204" pitchFamily="34" charset="0"/>
              </a:rPr>
              <a:t>erficie minima </a:t>
            </a:r>
            <a:r>
              <a:rPr lang="it-IT" b="1" kern="100" dirty="0">
                <a:solidFill>
                  <a:schemeClr val="accent5">
                    <a:lumMod val="75000"/>
                  </a:schemeClr>
                </a:solidFill>
                <a:effectLst/>
                <a:ea typeface="Times New Roman" panose="02020603050405020304" pitchFamily="18" charset="0"/>
                <a:cs typeface="Arial" panose="020B0604020202020204" pitchFamily="34" charset="0"/>
              </a:rPr>
              <a:t>per due persone: da 38 a 28 mq. </a:t>
            </a:r>
          </a:p>
          <a:p>
            <a:pPr marL="742950" lvl="1" indent="-285750" algn="just">
              <a:lnSpc>
                <a:spcPct val="107000"/>
              </a:lnSpc>
              <a:spcAft>
                <a:spcPts val="800"/>
              </a:spcAft>
              <a:buFont typeface="Arial" panose="020B0604020202020204" pitchFamily="34" charset="0"/>
              <a:buChar char="•"/>
            </a:pPr>
            <a:r>
              <a:rPr lang="it-IT" b="1" kern="100" dirty="0">
                <a:solidFill>
                  <a:schemeClr val="accent5">
                    <a:lumMod val="75000"/>
                  </a:schemeClr>
                </a:solidFill>
                <a:ea typeface="Times New Roman" panose="02020603050405020304" pitchFamily="18" charset="0"/>
                <a:cs typeface="Arial" panose="020B0604020202020204" pitchFamily="34" charset="0"/>
              </a:rPr>
              <a:t>altezze: </a:t>
            </a:r>
            <a:r>
              <a:rPr lang="it-IT" b="1" kern="100" dirty="0">
                <a:solidFill>
                  <a:schemeClr val="accent5">
                    <a:lumMod val="75000"/>
                  </a:schemeClr>
                </a:solidFill>
                <a:effectLst/>
                <a:ea typeface="Times New Roman" panose="02020603050405020304" pitchFamily="18" charset="0"/>
                <a:cs typeface="Arial" panose="020B0604020202020204" pitchFamily="34" charset="0"/>
              </a:rPr>
              <a:t>altezza interna anche inferiore a 2,70 metri, fino a 2,40 metri.</a:t>
            </a:r>
            <a:endParaRPr lang="it-IT" b="1" kern="100" dirty="0">
              <a:solidFill>
                <a:schemeClr val="accent5">
                  <a:lumMod val="75000"/>
                </a:schemeClr>
              </a:solidFill>
              <a:effectLst/>
              <a:ea typeface="Aptos" panose="020B0004020202020204" pitchFamily="34" charset="0"/>
              <a:cs typeface="Arial" panose="020B0604020202020204" pitchFamily="34" charset="0"/>
            </a:endParaRPr>
          </a:p>
          <a:p>
            <a:pPr algn="just">
              <a:lnSpc>
                <a:spcPct val="107000"/>
              </a:lnSpc>
              <a:spcAft>
                <a:spcPts val="800"/>
              </a:spcAft>
            </a:pPr>
            <a:r>
              <a:rPr lang="it-IT" u="sng" kern="100" dirty="0">
                <a:effectLst/>
                <a:ea typeface="Times New Roman" panose="02020603050405020304" pitchFamily="18" charset="0"/>
                <a:cs typeface="Arial" panose="020B0604020202020204" pitchFamily="34" charset="0"/>
              </a:rPr>
              <a:t>Condizioni:</a:t>
            </a:r>
            <a:r>
              <a:rPr lang="it-IT" kern="100" dirty="0">
                <a:effectLst/>
                <a:ea typeface="Times New Roman" panose="02020603050405020304" pitchFamily="18" charset="0"/>
                <a:cs typeface="Arial" panose="020B0604020202020204" pitchFamily="34" charset="0"/>
              </a:rPr>
              <a:t> edifici sottoposti ad interventi edilizi di miglioramento o di ristrutturazione</a:t>
            </a:r>
            <a:r>
              <a:rPr lang="it-IT" kern="100" dirty="0">
                <a:effectLst/>
                <a:ea typeface="Aptos" panose="020B0004020202020204" pitchFamily="34" charset="0"/>
                <a:cs typeface="Arial" panose="020B0604020202020204" pitchFamily="34" charset="0"/>
              </a:rPr>
              <a:t> per garantire idonee </a:t>
            </a:r>
            <a:r>
              <a:rPr lang="it-IT" b="1" kern="100" dirty="0">
                <a:effectLst/>
                <a:ea typeface="Aptos" panose="020B0004020202020204" pitchFamily="34" charset="0"/>
                <a:cs typeface="Arial" panose="020B0604020202020204" pitchFamily="34" charset="0"/>
              </a:rPr>
              <a:t>condizioni igienico-sanitarie </a:t>
            </a:r>
            <a:r>
              <a:rPr lang="it-IT" kern="100" dirty="0">
                <a:effectLst/>
                <a:ea typeface="Aptos" panose="020B0004020202020204" pitchFamily="34" charset="0"/>
                <a:cs typeface="Arial" panose="020B0604020202020204" pitchFamily="34" charset="0"/>
              </a:rPr>
              <a:t>dell'alloggio in relazione al numero degli occupanti.</a:t>
            </a:r>
          </a:p>
          <a:p>
            <a:pPr algn="just">
              <a:lnSpc>
                <a:spcPct val="107000"/>
              </a:lnSpc>
              <a:spcAft>
                <a:spcPts val="800"/>
              </a:spcAft>
            </a:pPr>
            <a:r>
              <a:rPr lang="it-IT" b="1" kern="100" dirty="0">
                <a:effectLst/>
                <a:ea typeface="Times New Roman" panose="02020603050405020304" pitchFamily="18" charset="0"/>
                <a:cs typeface="Arial" panose="020B0604020202020204" pitchFamily="34" charset="0"/>
              </a:rPr>
              <a:t>Sono fatte salve le deroghe</a:t>
            </a:r>
            <a:r>
              <a:rPr lang="it-IT" kern="100" dirty="0">
                <a:effectLst/>
                <a:ea typeface="Times New Roman" panose="02020603050405020304" pitchFamily="18" charset="0"/>
                <a:cs typeface="Arial" panose="020B0604020202020204" pitchFamily="34" charset="0"/>
              </a:rPr>
              <a:t> ai limiti di altezza minima e superficie minima dei locali </a:t>
            </a:r>
            <a:r>
              <a:rPr lang="it-IT" b="1" kern="100" dirty="0">
                <a:effectLst/>
                <a:ea typeface="Times New Roman" panose="02020603050405020304" pitchFamily="18" charset="0"/>
                <a:cs typeface="Arial" panose="020B0604020202020204" pitchFamily="34" charset="0"/>
              </a:rPr>
              <a:t>attualmente previste</a:t>
            </a:r>
            <a:r>
              <a:rPr lang="it-IT" b="1" kern="100" dirty="0">
                <a:ea typeface="Times New Roman" panose="02020603050405020304" pitchFamily="18" charset="0"/>
                <a:cs typeface="Arial" panose="020B0604020202020204" pitchFamily="34" charset="0"/>
              </a:rPr>
              <a:t> </a:t>
            </a:r>
          </a:p>
          <a:p>
            <a:pPr algn="just">
              <a:lnSpc>
                <a:spcPct val="107000"/>
              </a:lnSpc>
              <a:spcAft>
                <a:spcPts val="800"/>
              </a:spcAft>
            </a:pPr>
            <a:r>
              <a:rPr lang="it-IT" i="1" kern="100" dirty="0">
                <a:ea typeface="Times New Roman" panose="02020603050405020304" pitchFamily="18" charset="0"/>
                <a:cs typeface="Arial" panose="020B0604020202020204" pitchFamily="34" charset="0"/>
              </a:rPr>
              <a:t>(es. </a:t>
            </a:r>
            <a:r>
              <a:rPr lang="it-IT" i="1" kern="100" dirty="0">
                <a:effectLst/>
                <a:ea typeface="Times New Roman" panose="02020603050405020304" pitchFamily="18" charset="0"/>
                <a:cs typeface="Arial" panose="020B0604020202020204" pitchFamily="34" charset="0"/>
              </a:rPr>
              <a:t>corridoi, disimpegni in genere, bagni, ripostigli e Comuni montani sopra i 1.000 metri di altezza)</a:t>
            </a:r>
            <a:endParaRPr lang="it-IT" i="1" kern="100" dirty="0">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05713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BFFE13-61D2-09EF-4B42-CA05EE144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BAEFC-DCF7-89D8-9729-E029CEE94565}"/>
              </a:ext>
            </a:extLst>
          </p:cNvPr>
          <p:cNvSpPr>
            <a:spLocks noGrp="1"/>
          </p:cNvSpPr>
          <p:nvPr>
            <p:ph type="title"/>
          </p:nvPr>
        </p:nvSpPr>
        <p:spPr/>
        <p:txBody>
          <a:bodyPr/>
          <a:lstStyle/>
          <a:p>
            <a:r>
              <a:rPr lang="it-IT" b="1" dirty="0">
                <a:solidFill>
                  <a:schemeClr val="bg1"/>
                </a:solidFill>
                <a:latin typeface="+mn-lt"/>
              </a:rPr>
              <a:t>4.2. I cambi di destinazione d’uso</a:t>
            </a:r>
          </a:p>
        </p:txBody>
      </p:sp>
      <p:pic>
        <p:nvPicPr>
          <p:cNvPr id="9" name="Elemento grafico 8" descr="Home contorno">
            <a:extLst>
              <a:ext uri="{FF2B5EF4-FFF2-40B4-BE49-F238E27FC236}">
                <a16:creationId xmlns:a16="http://schemas.microsoft.com/office/drawing/2014/main" id="{B7CF0593-737D-0E1F-FC76-B3730A03A9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23063" y="4334690"/>
            <a:ext cx="914400" cy="914400"/>
          </a:xfrm>
          <a:prstGeom prst="rect">
            <a:avLst/>
          </a:prstGeom>
        </p:spPr>
      </p:pic>
      <p:pic>
        <p:nvPicPr>
          <p:cNvPr id="11" name="Elemento grafico 10" descr="Città contorno">
            <a:extLst>
              <a:ext uri="{FF2B5EF4-FFF2-40B4-BE49-F238E27FC236}">
                <a16:creationId xmlns:a16="http://schemas.microsoft.com/office/drawing/2014/main" id="{5744B93B-CCF7-943D-EE67-ACD1C0B818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97826" y="5105400"/>
            <a:ext cx="914400" cy="914400"/>
          </a:xfrm>
          <a:prstGeom prst="rect">
            <a:avLst/>
          </a:prstGeom>
        </p:spPr>
      </p:pic>
      <p:pic>
        <p:nvPicPr>
          <p:cNvPr id="13" name="Elemento grafico 12" descr="Lavora dalla scrivania di casa contorno">
            <a:extLst>
              <a:ext uri="{FF2B5EF4-FFF2-40B4-BE49-F238E27FC236}">
                <a16:creationId xmlns:a16="http://schemas.microsoft.com/office/drawing/2014/main" id="{3691D76D-3689-8625-384E-BA8CF7215F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8200" y="2514600"/>
            <a:ext cx="914400" cy="914400"/>
          </a:xfrm>
          <a:prstGeom prst="rect">
            <a:avLst/>
          </a:prstGeom>
        </p:spPr>
      </p:pic>
      <p:pic>
        <p:nvPicPr>
          <p:cNvPr id="15" name="Elemento grafico 14" descr="Negozio contorno">
            <a:extLst>
              <a:ext uri="{FF2B5EF4-FFF2-40B4-BE49-F238E27FC236}">
                <a16:creationId xmlns:a16="http://schemas.microsoft.com/office/drawing/2014/main" id="{4F262109-C7AE-D555-E3C5-8FCBEDCF6C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977" y="4191000"/>
            <a:ext cx="914400" cy="914400"/>
          </a:xfrm>
          <a:prstGeom prst="rect">
            <a:avLst/>
          </a:prstGeom>
        </p:spPr>
      </p:pic>
      <p:pic>
        <p:nvPicPr>
          <p:cNvPr id="17" name="Elemento grafico 16" descr="Sega circolare contorno">
            <a:extLst>
              <a:ext uri="{FF2B5EF4-FFF2-40B4-BE49-F238E27FC236}">
                <a16:creationId xmlns:a16="http://schemas.microsoft.com/office/drawing/2014/main" id="{6214DD7A-4993-4C5B-2774-189A04EFBE0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714205" y="2788442"/>
            <a:ext cx="914400" cy="914400"/>
          </a:xfrm>
          <a:prstGeom prst="rect">
            <a:avLst/>
          </a:prstGeom>
        </p:spPr>
      </p:pic>
      <p:cxnSp>
        <p:nvCxnSpPr>
          <p:cNvPr id="8" name="Connettore 2 7">
            <a:extLst>
              <a:ext uri="{FF2B5EF4-FFF2-40B4-BE49-F238E27FC236}">
                <a16:creationId xmlns:a16="http://schemas.microsoft.com/office/drawing/2014/main" id="{E9C7CC77-319E-E1CF-B73B-6ED9B29A334C}"/>
              </a:ext>
            </a:extLst>
          </p:cNvPr>
          <p:cNvCxnSpPr/>
          <p:nvPr/>
        </p:nvCxnSpPr>
        <p:spPr>
          <a:xfrm flipV="1">
            <a:off x="1602377" y="3365863"/>
            <a:ext cx="2111828" cy="1110343"/>
          </a:xfrm>
          <a:prstGeom prst="straightConnector1">
            <a:avLst/>
          </a:prstGeom>
          <a:ln w="44450">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C1199BC0-E67E-D2D0-7587-94DC176D1CB2}"/>
              </a:ext>
            </a:extLst>
          </p:cNvPr>
          <p:cNvCxnSpPr/>
          <p:nvPr/>
        </p:nvCxnSpPr>
        <p:spPr>
          <a:xfrm>
            <a:off x="1752600" y="3108960"/>
            <a:ext cx="2153194" cy="1502229"/>
          </a:xfrm>
          <a:prstGeom prst="straightConnector1">
            <a:avLst/>
          </a:prstGeom>
          <a:ln w="44450">
            <a:solidFill>
              <a:schemeClr val="accent1">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ADE80A85-A09E-A538-2E57-E649D6544581}"/>
              </a:ext>
            </a:extLst>
          </p:cNvPr>
          <p:cNvCxnSpPr>
            <a:cxnSpLocks/>
          </p:cNvCxnSpPr>
          <p:nvPr/>
        </p:nvCxnSpPr>
        <p:spPr>
          <a:xfrm flipH="1">
            <a:off x="2754086" y="2559844"/>
            <a:ext cx="102325" cy="2412750"/>
          </a:xfrm>
          <a:prstGeom prst="straightConnector1">
            <a:avLst/>
          </a:prstGeom>
          <a:ln w="44450">
            <a:headEnd type="triangle"/>
            <a:tailEnd type="triangle"/>
          </a:ln>
        </p:spPr>
        <p:style>
          <a:lnRef idx="1">
            <a:schemeClr val="accent4"/>
          </a:lnRef>
          <a:fillRef idx="0">
            <a:schemeClr val="accent4"/>
          </a:fillRef>
          <a:effectRef idx="0">
            <a:schemeClr val="accent4"/>
          </a:effectRef>
          <a:fontRef idx="minor">
            <a:schemeClr val="tx1"/>
          </a:fontRef>
        </p:style>
      </p:cxnSp>
      <p:pic>
        <p:nvPicPr>
          <p:cNvPr id="24" name="Elemento grafico 23" descr="Dormire contorno">
            <a:extLst>
              <a:ext uri="{FF2B5EF4-FFF2-40B4-BE49-F238E27FC236}">
                <a16:creationId xmlns:a16="http://schemas.microsoft.com/office/drawing/2014/main" id="{E285AD5F-DF39-AB45-089F-C4FD5A5F47F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448197" y="1558971"/>
            <a:ext cx="914400" cy="914400"/>
          </a:xfrm>
          <a:prstGeom prst="rect">
            <a:avLst/>
          </a:prstGeom>
        </p:spPr>
      </p:pic>
      <p:sp>
        <p:nvSpPr>
          <p:cNvPr id="4" name="CasellaDiTesto 3">
            <a:extLst>
              <a:ext uri="{FF2B5EF4-FFF2-40B4-BE49-F238E27FC236}">
                <a16:creationId xmlns:a16="http://schemas.microsoft.com/office/drawing/2014/main" id="{8D67786A-D43A-E3A9-7AF6-21D445015059}"/>
              </a:ext>
            </a:extLst>
          </p:cNvPr>
          <p:cNvSpPr txBox="1"/>
          <p:nvPr/>
        </p:nvSpPr>
        <p:spPr>
          <a:xfrm>
            <a:off x="5448300" y="3245642"/>
            <a:ext cx="6099858" cy="2862322"/>
          </a:xfrm>
          <a:prstGeom prst="rect">
            <a:avLst/>
          </a:prstGeom>
          <a:noFill/>
        </p:spPr>
        <p:txBody>
          <a:bodyPr wrap="square">
            <a:spAutoFit/>
          </a:bodyPr>
          <a:lstStyle/>
          <a:p>
            <a:r>
              <a:rPr lang="it-IT" sz="2000" b="1" dirty="0">
                <a:solidFill>
                  <a:schemeClr val="bg1"/>
                </a:solidFill>
              </a:rPr>
              <a:t>Agevolazione e semplificazione dei cambi di destinazione d’uso di singole unità immobiliari urbanisticamente rilevanti all’interno delle zone: </a:t>
            </a:r>
          </a:p>
          <a:p>
            <a:endParaRPr lang="it-IT" sz="2000" b="1" dirty="0">
              <a:solidFill>
                <a:schemeClr val="bg1"/>
              </a:solidFill>
            </a:endParaRPr>
          </a:p>
          <a:p>
            <a:pPr lvl="0"/>
            <a:r>
              <a:rPr lang="it-IT" sz="2000" b="1" dirty="0">
                <a:solidFill>
                  <a:schemeClr val="bg1"/>
                </a:solidFill>
              </a:rPr>
              <a:t>(A) centro storico </a:t>
            </a:r>
          </a:p>
          <a:p>
            <a:pPr lvl="0"/>
            <a:r>
              <a:rPr lang="it-IT" sz="2000" b="1" dirty="0">
                <a:solidFill>
                  <a:schemeClr val="bg1"/>
                </a:solidFill>
              </a:rPr>
              <a:t>(B) residenziali consolidate (totalmente o parzialmente edificate) </a:t>
            </a:r>
          </a:p>
          <a:p>
            <a:pPr lvl="0"/>
            <a:r>
              <a:rPr lang="it-IT" sz="2000" b="1" dirty="0">
                <a:solidFill>
                  <a:schemeClr val="bg1"/>
                </a:solidFill>
              </a:rPr>
              <a:t>(C) residenziali in espansione (destinate a nuovi complessi insediativi). </a:t>
            </a:r>
          </a:p>
        </p:txBody>
      </p:sp>
      <p:sp>
        <p:nvSpPr>
          <p:cNvPr id="6" name="CasellaDiTesto 5">
            <a:extLst>
              <a:ext uri="{FF2B5EF4-FFF2-40B4-BE49-F238E27FC236}">
                <a16:creationId xmlns:a16="http://schemas.microsoft.com/office/drawing/2014/main" id="{B31B4FF8-DEBB-B754-5EC9-EBAB638A0F9C}"/>
              </a:ext>
            </a:extLst>
          </p:cNvPr>
          <p:cNvSpPr txBox="1"/>
          <p:nvPr/>
        </p:nvSpPr>
        <p:spPr>
          <a:xfrm>
            <a:off x="5557838" y="1828800"/>
            <a:ext cx="5795962" cy="830997"/>
          </a:xfrm>
          <a:prstGeom prst="rect">
            <a:avLst/>
          </a:prstGeom>
          <a:solidFill>
            <a:schemeClr val="accent4">
              <a:lumMod val="60000"/>
              <a:lumOff val="40000"/>
            </a:schemeClr>
          </a:solidFill>
        </p:spPr>
        <p:txBody>
          <a:bodyPr wrap="square" rtlCol="0">
            <a:spAutoFit/>
          </a:bodyPr>
          <a:lstStyle/>
          <a:p>
            <a:r>
              <a:rPr lang="it-IT" sz="2400" b="1" dirty="0">
                <a:solidFill>
                  <a:schemeClr val="bg1"/>
                </a:solidFill>
              </a:rPr>
              <a:t>Distinzione dei cambi di destinazione d’uso CON o SENZA opere</a:t>
            </a:r>
          </a:p>
        </p:txBody>
      </p:sp>
    </p:spTree>
    <p:extLst>
      <p:ext uri="{BB962C8B-B14F-4D97-AF65-F5344CB8AC3E}">
        <p14:creationId xmlns:p14="http://schemas.microsoft.com/office/powerpoint/2010/main" val="851822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BFFE13-61D2-09EF-4B42-CA05EE144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BAEFC-DCF7-89D8-9729-E029CEE94565}"/>
              </a:ext>
            </a:extLst>
          </p:cNvPr>
          <p:cNvSpPr>
            <a:spLocks noGrp="1"/>
          </p:cNvSpPr>
          <p:nvPr>
            <p:ph type="title"/>
          </p:nvPr>
        </p:nvSpPr>
        <p:spPr/>
        <p:txBody>
          <a:bodyPr/>
          <a:lstStyle/>
          <a:p>
            <a:r>
              <a:rPr lang="it-IT" b="1" dirty="0">
                <a:solidFill>
                  <a:schemeClr val="bg1"/>
                </a:solidFill>
                <a:latin typeface="+mn-lt"/>
              </a:rPr>
              <a:t>4.2. I cambi di destinazione d’uso</a:t>
            </a:r>
          </a:p>
        </p:txBody>
      </p:sp>
      <p:sp>
        <p:nvSpPr>
          <p:cNvPr id="4" name="CasellaDiTesto 3">
            <a:extLst>
              <a:ext uri="{FF2B5EF4-FFF2-40B4-BE49-F238E27FC236}">
                <a16:creationId xmlns:a16="http://schemas.microsoft.com/office/drawing/2014/main" id="{F02A2274-8882-D980-D11C-65432F0DE8B5}"/>
              </a:ext>
            </a:extLst>
          </p:cNvPr>
          <p:cNvSpPr txBox="1"/>
          <p:nvPr/>
        </p:nvSpPr>
        <p:spPr>
          <a:xfrm>
            <a:off x="3264061" y="1742095"/>
            <a:ext cx="5353290" cy="642035"/>
          </a:xfrm>
          <a:prstGeom prst="rect">
            <a:avLst/>
          </a:prstGeom>
          <a:noFill/>
        </p:spPr>
        <p:txBody>
          <a:bodyPr wrap="square">
            <a:spAutoFit/>
          </a:bodyPr>
          <a:lstStyle/>
          <a:p>
            <a:pPr lvl="0" algn="just" rtl="0">
              <a:lnSpc>
                <a:spcPct val="115000"/>
              </a:lnSpc>
              <a:spcBef>
                <a:spcPts val="600"/>
              </a:spcBef>
              <a:spcAft>
                <a:spcPts val="600"/>
              </a:spcAft>
            </a:pPr>
            <a:r>
              <a:rPr lang="it-IT" sz="1600" b="1" dirty="0">
                <a:solidFill>
                  <a:schemeClr val="bg1"/>
                </a:solidFill>
                <a:ea typeface="Calibri" panose="020F0502020204030204" pitchFamily="34" charset="0"/>
                <a:cs typeface="Arial" panose="020B0604020202020204" pitchFamily="34" charset="0"/>
              </a:rPr>
              <a:t>È </a:t>
            </a:r>
            <a:r>
              <a:rPr lang="it-IT" sz="1600" b="1" dirty="0">
                <a:solidFill>
                  <a:schemeClr val="bg1"/>
                </a:solidFill>
                <a:effectLst/>
                <a:ea typeface="Calibri" panose="020F0502020204030204" pitchFamily="34" charset="0"/>
                <a:cs typeface="Arial" panose="020B0604020202020204" pitchFamily="34" charset="0"/>
              </a:rPr>
              <a:t>sempre ammesso all’interno della stessa categoria funzionale (es. residenziale, agricola, industriale)</a:t>
            </a:r>
          </a:p>
        </p:txBody>
      </p:sp>
      <p:sp>
        <p:nvSpPr>
          <p:cNvPr id="7" name="CasellaDiTesto 6">
            <a:extLst>
              <a:ext uri="{FF2B5EF4-FFF2-40B4-BE49-F238E27FC236}">
                <a16:creationId xmlns:a16="http://schemas.microsoft.com/office/drawing/2014/main" id="{B3BE56BA-2E84-2DF1-AB4D-4BBFCC44C475}"/>
              </a:ext>
            </a:extLst>
          </p:cNvPr>
          <p:cNvSpPr txBox="1"/>
          <p:nvPr/>
        </p:nvSpPr>
        <p:spPr>
          <a:xfrm>
            <a:off x="567159" y="1530547"/>
            <a:ext cx="1579944" cy="2308324"/>
          </a:xfrm>
          <a:prstGeom prst="rect">
            <a:avLst/>
          </a:prstGeom>
          <a:noFill/>
        </p:spPr>
        <p:txBody>
          <a:bodyPr wrap="square">
            <a:spAutoFit/>
          </a:bodyPr>
          <a:lstStyle/>
          <a:p>
            <a:pPr lvl="0"/>
            <a:r>
              <a:rPr lang="it-IT" dirty="0">
                <a:solidFill>
                  <a:schemeClr val="bg1"/>
                </a:solidFill>
              </a:rPr>
              <a:t>All’interno di tali zone, il mutamento della destinazione di singole unità immobiliari</a:t>
            </a:r>
            <a:endParaRPr lang="it-IT" b="1" dirty="0">
              <a:solidFill>
                <a:schemeClr val="bg1"/>
              </a:solidFill>
            </a:endParaRPr>
          </a:p>
        </p:txBody>
      </p:sp>
      <p:sp>
        <p:nvSpPr>
          <p:cNvPr id="14" name="CasellaDiTesto 13">
            <a:extLst>
              <a:ext uri="{FF2B5EF4-FFF2-40B4-BE49-F238E27FC236}">
                <a16:creationId xmlns:a16="http://schemas.microsoft.com/office/drawing/2014/main" id="{654BC91E-4BEE-458E-33E2-F796265129A0}"/>
              </a:ext>
            </a:extLst>
          </p:cNvPr>
          <p:cNvSpPr txBox="1"/>
          <p:nvPr/>
        </p:nvSpPr>
        <p:spPr>
          <a:xfrm>
            <a:off x="3264061" y="2913681"/>
            <a:ext cx="5156521" cy="925190"/>
          </a:xfrm>
          <a:prstGeom prst="rect">
            <a:avLst/>
          </a:prstGeom>
          <a:noFill/>
        </p:spPr>
        <p:txBody>
          <a:bodyPr wrap="square">
            <a:spAutoFit/>
          </a:bodyPr>
          <a:lstStyle/>
          <a:p>
            <a:pPr lvl="0" algn="just">
              <a:lnSpc>
                <a:spcPct val="115000"/>
              </a:lnSpc>
              <a:spcBef>
                <a:spcPts val="600"/>
              </a:spcBef>
              <a:spcAft>
                <a:spcPts val="600"/>
              </a:spcAft>
            </a:pPr>
            <a:r>
              <a:rPr lang="it-IT" sz="1600" b="1" dirty="0">
                <a:solidFill>
                  <a:schemeClr val="bg1"/>
                </a:solidFill>
                <a:ea typeface="Calibri" panose="020F0502020204030204" pitchFamily="34" charset="0"/>
                <a:cs typeface="Arial" panose="020B0604020202020204" pitchFamily="34" charset="0"/>
              </a:rPr>
              <a:t>E’ </a:t>
            </a:r>
            <a:r>
              <a:rPr lang="it-IT" sz="1600" b="1" dirty="0">
                <a:solidFill>
                  <a:schemeClr val="bg1"/>
                </a:solidFill>
                <a:effectLst/>
                <a:ea typeface="Calibri" panose="020F0502020204030204" pitchFamily="34" charset="0"/>
                <a:cs typeface="Arial" panose="020B0604020202020204" pitchFamily="34" charset="0"/>
              </a:rPr>
              <a:t>sempre ammesso tra diverse categorie funzionali, limitatamente alle seguenti categorie: residenziale, turistico-ricettiva, produttiva e direzionale e commerciale;</a:t>
            </a:r>
          </a:p>
        </p:txBody>
      </p:sp>
      <p:sp>
        <p:nvSpPr>
          <p:cNvPr id="18" name="CasellaDiTesto 17">
            <a:extLst>
              <a:ext uri="{FF2B5EF4-FFF2-40B4-BE49-F238E27FC236}">
                <a16:creationId xmlns:a16="http://schemas.microsoft.com/office/drawing/2014/main" id="{3534D0FA-7F3D-BF49-5CA7-283649A68778}"/>
              </a:ext>
            </a:extLst>
          </p:cNvPr>
          <p:cNvSpPr txBox="1"/>
          <p:nvPr/>
        </p:nvSpPr>
        <p:spPr>
          <a:xfrm>
            <a:off x="9234487" y="2799943"/>
            <a:ext cx="2341945" cy="2677656"/>
          </a:xfrm>
          <a:prstGeom prst="rect">
            <a:avLst/>
          </a:prstGeom>
          <a:solidFill>
            <a:schemeClr val="accent4">
              <a:lumMod val="60000"/>
              <a:lumOff val="40000"/>
            </a:schemeClr>
          </a:solidFill>
        </p:spPr>
        <p:txBody>
          <a:bodyPr wrap="square" rtlCol="0">
            <a:spAutoFit/>
          </a:bodyPr>
          <a:lstStyle/>
          <a:p>
            <a:r>
              <a:rPr lang="it-IT" sz="2400" dirty="0"/>
              <a:t>Titolo</a:t>
            </a:r>
          </a:p>
          <a:p>
            <a:pPr marL="285750" indent="-285750">
              <a:buFont typeface="Arial" panose="020B0604020202020204" pitchFamily="34" charset="0"/>
              <a:buChar char="•"/>
            </a:pPr>
            <a:r>
              <a:rPr lang="it-IT" sz="2400" dirty="0"/>
              <a:t>SCIA se senza opere</a:t>
            </a:r>
          </a:p>
          <a:p>
            <a:pPr marL="285750" indent="-285750">
              <a:buFont typeface="Arial" panose="020B0604020202020204" pitchFamily="34" charset="0"/>
              <a:buChar char="•"/>
            </a:pPr>
            <a:r>
              <a:rPr lang="it-IT" sz="2400" dirty="0"/>
              <a:t>titolo per la realizzazione delle opere negli altri casi</a:t>
            </a:r>
          </a:p>
        </p:txBody>
      </p:sp>
      <p:sp>
        <p:nvSpPr>
          <p:cNvPr id="20" name="CasellaDiTesto 19">
            <a:extLst>
              <a:ext uri="{FF2B5EF4-FFF2-40B4-BE49-F238E27FC236}">
                <a16:creationId xmlns:a16="http://schemas.microsoft.com/office/drawing/2014/main" id="{F8898936-E954-9E49-89BB-69C252CBB603}"/>
              </a:ext>
            </a:extLst>
          </p:cNvPr>
          <p:cNvSpPr txBox="1"/>
          <p:nvPr/>
        </p:nvSpPr>
        <p:spPr>
          <a:xfrm>
            <a:off x="567159" y="4156553"/>
            <a:ext cx="8183301" cy="2576090"/>
          </a:xfrm>
          <a:prstGeom prst="rect">
            <a:avLst/>
          </a:prstGeom>
          <a:solidFill>
            <a:schemeClr val="accent5">
              <a:lumMod val="60000"/>
              <a:lumOff val="40000"/>
            </a:schemeClr>
          </a:solidFill>
        </p:spPr>
        <p:txBody>
          <a:bodyPr wrap="square">
            <a:spAutoFit/>
          </a:bodyPr>
          <a:lstStyle/>
          <a:p>
            <a:r>
              <a:rPr lang="it-IT" sz="1800" dirty="0">
                <a:effectLst/>
                <a:ea typeface="Calibri" panose="020F0502020204030204" pitchFamily="34" charset="0"/>
                <a:cs typeface="Arial" panose="020B0604020202020204" pitchFamily="34" charset="0"/>
              </a:rPr>
              <a:t>Condizioni: </a:t>
            </a:r>
          </a:p>
          <a:p>
            <a:pPr marL="285750" indent="-285750">
              <a:spcAft>
                <a:spcPts val="600"/>
              </a:spcAft>
              <a:buFont typeface="Wingdings" pitchFamily="2" charset="2"/>
              <a:buChar char="Ø"/>
            </a:pPr>
            <a:r>
              <a:rPr lang="it-IT" sz="1800" dirty="0">
                <a:effectLst/>
                <a:ea typeface="Calibri" panose="020F0502020204030204" pitchFamily="34" charset="0"/>
                <a:cs typeface="Arial" panose="020B0604020202020204" pitchFamily="34" charset="0"/>
              </a:rPr>
              <a:t>normative di settore (es. vincoli culturali e paesaggistici) </a:t>
            </a:r>
          </a:p>
          <a:p>
            <a:pPr marL="285750" indent="-285750">
              <a:spcAft>
                <a:spcPts val="600"/>
              </a:spcAft>
              <a:buFont typeface="Wingdings" pitchFamily="2" charset="2"/>
              <a:buChar char="Ø"/>
            </a:pPr>
            <a:r>
              <a:rPr lang="it-IT" sz="1800" dirty="0">
                <a:effectLst/>
                <a:ea typeface="Calibri" panose="020F0502020204030204" pitchFamily="34" charset="0"/>
                <a:cs typeface="Arial" panose="020B0604020202020204" pitchFamily="34" charset="0"/>
              </a:rPr>
              <a:t>specifiche condizioni eventualmente fissate da strumenti urbanistici comunali (inclusa la finalizzazione alla forma di utilizzo)</a:t>
            </a:r>
          </a:p>
          <a:p>
            <a:pPr marL="285750" indent="-285750" algn="just">
              <a:lnSpc>
                <a:spcPct val="115000"/>
              </a:lnSpc>
              <a:spcBef>
                <a:spcPts val="600"/>
              </a:spcBef>
              <a:spcAft>
                <a:spcPts val="600"/>
              </a:spcAft>
              <a:buFont typeface="Wingdings" pitchFamily="2" charset="2"/>
              <a:buChar char="Ø"/>
            </a:pPr>
            <a:r>
              <a:rPr lang="it-IT" sz="1800" dirty="0">
                <a:ea typeface="Calibri" panose="020F0502020204030204" pitchFamily="34" charset="0"/>
                <a:cs typeface="Arial" panose="020B0604020202020204" pitchFamily="34" charset="0"/>
              </a:rPr>
              <a:t>pagamento del contributo per gli oneri di urbanizzazione secondaria.</a:t>
            </a:r>
          </a:p>
          <a:p>
            <a:pPr marL="285750" indent="-285750" algn="just">
              <a:lnSpc>
                <a:spcPct val="115000"/>
              </a:lnSpc>
              <a:spcBef>
                <a:spcPts val="600"/>
              </a:spcBef>
              <a:spcAft>
                <a:spcPts val="600"/>
              </a:spcAft>
              <a:buFont typeface="Wingdings" pitchFamily="2" charset="2"/>
              <a:buChar char="Ø"/>
            </a:pPr>
            <a:r>
              <a:rPr lang="it-IT" dirty="0">
                <a:ea typeface="Calibri" panose="020F0502020204030204" pitchFamily="34" charset="0"/>
                <a:cs typeface="Arial" panose="020B0604020202020204" pitchFamily="34" charset="0"/>
              </a:rPr>
              <a:t>s</a:t>
            </a:r>
            <a:r>
              <a:rPr lang="it-IT" sz="1800" dirty="0">
                <a:ea typeface="Calibri" panose="020F0502020204030204" pitchFamily="34" charset="0"/>
                <a:cs typeface="Arial" panose="020B0604020202020204" pitchFamily="34" charset="0"/>
              </a:rPr>
              <a:t>peciali condizioni per il cambio di destinazione d’uso dei piani terra. </a:t>
            </a:r>
          </a:p>
          <a:p>
            <a:endParaRPr lang="it-IT" dirty="0"/>
          </a:p>
        </p:txBody>
      </p:sp>
      <p:cxnSp>
        <p:nvCxnSpPr>
          <p:cNvPr id="22" name="Connettore 2 21">
            <a:extLst>
              <a:ext uri="{FF2B5EF4-FFF2-40B4-BE49-F238E27FC236}">
                <a16:creationId xmlns:a16="http://schemas.microsoft.com/office/drawing/2014/main" id="{702743FE-D0D7-4A10-74C8-99EB5D7A6E4B}"/>
              </a:ext>
            </a:extLst>
          </p:cNvPr>
          <p:cNvCxnSpPr>
            <a:endCxn id="4" idx="1"/>
          </p:cNvCxnSpPr>
          <p:nvPr/>
        </p:nvCxnSpPr>
        <p:spPr>
          <a:xfrm flipV="1">
            <a:off x="1967696" y="2063113"/>
            <a:ext cx="1296365" cy="668512"/>
          </a:xfrm>
          <a:prstGeom prst="straightConnector1">
            <a:avLst/>
          </a:prstGeom>
          <a:ln w="508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a:extLst>
              <a:ext uri="{FF2B5EF4-FFF2-40B4-BE49-F238E27FC236}">
                <a16:creationId xmlns:a16="http://schemas.microsoft.com/office/drawing/2014/main" id="{3270044F-8172-9872-69AB-DAD09674213C}"/>
              </a:ext>
            </a:extLst>
          </p:cNvPr>
          <p:cNvCxnSpPr>
            <a:endCxn id="14" idx="1"/>
          </p:cNvCxnSpPr>
          <p:nvPr/>
        </p:nvCxnSpPr>
        <p:spPr>
          <a:xfrm>
            <a:off x="1967696" y="2731625"/>
            <a:ext cx="1296365" cy="644651"/>
          </a:xfrm>
          <a:prstGeom prst="straightConnector1">
            <a:avLst/>
          </a:prstGeom>
          <a:ln w="508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081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FE13-61D2-09EF-4B42-CA05EE144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BAEFC-DCF7-89D8-9729-E029CEE94565}"/>
              </a:ext>
            </a:extLst>
          </p:cNvPr>
          <p:cNvSpPr>
            <a:spLocks noGrp="1"/>
          </p:cNvSpPr>
          <p:nvPr>
            <p:ph type="title"/>
          </p:nvPr>
        </p:nvSpPr>
        <p:spPr/>
        <p:txBody>
          <a:bodyPr/>
          <a:lstStyle/>
          <a:p>
            <a:r>
              <a:rPr lang="it-IT" b="1" dirty="0">
                <a:solidFill>
                  <a:srgbClr val="0066CC"/>
                </a:solidFill>
                <a:latin typeface="+mn-lt"/>
              </a:rPr>
              <a:t>4.3.  EDILIZIA LIBERA</a:t>
            </a:r>
          </a:p>
        </p:txBody>
      </p:sp>
      <p:sp>
        <p:nvSpPr>
          <p:cNvPr id="4" name="CasellaDiTesto 3">
            <a:extLst>
              <a:ext uri="{FF2B5EF4-FFF2-40B4-BE49-F238E27FC236}">
                <a16:creationId xmlns:a16="http://schemas.microsoft.com/office/drawing/2014/main" id="{1D11FE7B-745B-ED4A-E67E-132B3431BD22}"/>
              </a:ext>
            </a:extLst>
          </p:cNvPr>
          <p:cNvSpPr txBox="1"/>
          <p:nvPr/>
        </p:nvSpPr>
        <p:spPr>
          <a:xfrm>
            <a:off x="635793" y="2241054"/>
            <a:ext cx="1719264" cy="2050690"/>
          </a:xfrm>
          <a:prstGeom prst="rect">
            <a:avLst/>
          </a:prstGeom>
          <a:noFill/>
        </p:spPr>
        <p:txBody>
          <a:bodyPr wrap="square">
            <a:spAutoFit/>
          </a:bodyPr>
          <a:lstStyle/>
          <a:p>
            <a:pPr algn="just">
              <a:lnSpc>
                <a:spcPct val="107000"/>
              </a:lnSpc>
              <a:spcAft>
                <a:spcPts val="800"/>
              </a:spcAft>
            </a:pPr>
            <a:r>
              <a:rPr lang="it-IT" sz="2400" kern="100" dirty="0">
                <a:effectLst/>
                <a:latin typeface="Calibri" panose="020F0502020204030204" pitchFamily="34" charset="0"/>
                <a:ea typeface="Times New Roman" panose="02020603050405020304" pitchFamily="18" charset="0"/>
                <a:cs typeface="Calibri" panose="020F0502020204030204" pitchFamily="34" charset="0"/>
              </a:rPr>
              <a:t>Due nuove fattispecie in regime di edilizia libera</a:t>
            </a:r>
            <a:endParaRPr lang="it-IT" sz="2400" kern="100" dirty="0">
              <a:effectLst/>
              <a:latin typeface="Calibri" panose="020F0502020204030204" pitchFamily="34" charset="0"/>
              <a:ea typeface="Aptos" panose="020B0004020202020204" pitchFamily="34" charset="0"/>
              <a:cs typeface="Calibri" panose="020F0502020204030204" pitchFamily="34" charset="0"/>
            </a:endParaRPr>
          </a:p>
        </p:txBody>
      </p:sp>
      <p:sp>
        <p:nvSpPr>
          <p:cNvPr id="6" name="CasellaDiTesto 5">
            <a:extLst>
              <a:ext uri="{FF2B5EF4-FFF2-40B4-BE49-F238E27FC236}">
                <a16:creationId xmlns:a16="http://schemas.microsoft.com/office/drawing/2014/main" id="{1ABAD1C6-F5CA-F1A9-C7A2-275463A6170C}"/>
              </a:ext>
            </a:extLst>
          </p:cNvPr>
          <p:cNvSpPr txBox="1"/>
          <p:nvPr/>
        </p:nvSpPr>
        <p:spPr>
          <a:xfrm>
            <a:off x="5093494" y="1719227"/>
            <a:ext cx="6100762" cy="1858201"/>
          </a:xfrm>
          <a:prstGeom prst="rect">
            <a:avLst/>
          </a:prstGeom>
          <a:noFill/>
        </p:spPr>
        <p:txBody>
          <a:bodyPr wrap="square">
            <a:spAutoFit/>
          </a:bodyPr>
          <a:lstStyle/>
          <a:p>
            <a:pPr algn="just">
              <a:lnSpc>
                <a:spcPct val="107000"/>
              </a:lnSpc>
              <a:spcAft>
                <a:spcPts val="800"/>
              </a:spcAft>
            </a:pPr>
            <a:r>
              <a:rPr lang="it-IT" kern="100" dirty="0">
                <a:ea typeface="Times New Roman" panose="02020603050405020304" pitchFamily="18" charset="0"/>
                <a:cs typeface="Arial" panose="020B0604020202020204" pitchFamily="34" charset="0"/>
              </a:rPr>
              <a:t>In relazione alla possibilità di </a:t>
            </a:r>
            <a:r>
              <a:rPr lang="it-IT" sz="1800" kern="100" dirty="0">
                <a:effectLst/>
                <a:ea typeface="Times New Roman" panose="02020603050405020304" pitchFamily="18" charset="0"/>
                <a:cs typeface="Arial" panose="020B0604020202020204" pitchFamily="34" charset="0"/>
              </a:rPr>
              <a:t>realizzare vetrate panoramiche amovibili e totalmente trasparenti (cosiddette “VEPA”) </a:t>
            </a:r>
            <a:r>
              <a:rPr lang="it-IT" sz="1800" b="1" kern="100" dirty="0">
                <a:effectLst/>
                <a:ea typeface="Times New Roman" panose="02020603050405020304" pitchFamily="18" charset="0"/>
                <a:cs typeface="Arial" panose="020B0604020202020204" pitchFamily="34" charset="0"/>
              </a:rPr>
              <a:t>in relazione a tutti i porticati al piano terra, rientranti o meno all’interno dell’edificio</a:t>
            </a:r>
            <a:r>
              <a:rPr lang="it-IT" b="1" kern="100" dirty="0">
                <a:ea typeface="Times New Roman" panose="02020603050405020304" pitchFamily="18" charset="0"/>
                <a:cs typeface="Arial" panose="020B0604020202020204" pitchFamily="34" charset="0"/>
              </a:rPr>
              <a:t>, con l’unica eccezione dei </a:t>
            </a:r>
            <a:r>
              <a:rPr lang="it-IT" sz="1800" kern="100" dirty="0">
                <a:effectLst/>
                <a:ea typeface="Times New Roman" panose="02020603050405020304" pitchFamily="18" charset="0"/>
                <a:cs typeface="Arial" panose="020B0604020202020204" pitchFamily="34" charset="0"/>
              </a:rPr>
              <a:t>porticati gravati, in tutto o in parte, da diritti di uso pubblico o collocati nei fronti esterni dell’edificio prospicenti aree pubbliche.</a:t>
            </a:r>
            <a:endParaRPr lang="it-IT" sz="1600" kern="100" dirty="0">
              <a:effectLst/>
              <a:ea typeface="Aptos" panose="020B00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3F2A211F-7724-A1F9-5544-4E644C3AC777}"/>
              </a:ext>
            </a:extLst>
          </p:cNvPr>
          <p:cNvSpPr txBox="1"/>
          <p:nvPr/>
        </p:nvSpPr>
        <p:spPr>
          <a:xfrm>
            <a:off x="5093494" y="4291744"/>
            <a:ext cx="6100762" cy="1857368"/>
          </a:xfrm>
          <a:prstGeom prst="rect">
            <a:avLst/>
          </a:prstGeom>
          <a:noFill/>
        </p:spPr>
        <p:txBody>
          <a:bodyPr wrap="square">
            <a:spAutoFit/>
          </a:bodyPr>
          <a:lstStyle/>
          <a:p>
            <a:pPr algn="just">
              <a:lnSpc>
                <a:spcPct val="107000"/>
              </a:lnSpc>
              <a:spcAft>
                <a:spcPts val="800"/>
              </a:spcAft>
            </a:pPr>
            <a:r>
              <a:rPr lang="it-IT" sz="1800" kern="100" dirty="0">
                <a:effectLst/>
                <a:latin typeface="Calibri" panose="020F0502020204030204" pitchFamily="34" charset="0"/>
                <a:ea typeface="Times New Roman" panose="02020603050405020304" pitchFamily="18" charset="0"/>
                <a:cs typeface="Calibri" panose="020F0502020204030204" pitchFamily="34" charset="0"/>
              </a:rPr>
              <a:t>In relazione all’installazione di opere di protezione dal sole e dagli agenti atmosferici la cui struttura principale sia costituita da tende a pergola con telo retrattile anche impermeabile o tende a pergola con elementi di protezione solare mobili o regolabili</a:t>
            </a:r>
            <a:r>
              <a:rPr lang="it-IT" kern="100" dirty="0">
                <a:latin typeface="Calibri" panose="020F0502020204030204" pitchFamily="34" charset="0"/>
                <a:ea typeface="Times New Roman" panose="02020603050405020304" pitchFamily="18" charset="0"/>
                <a:cs typeface="Calibri" panose="020F0502020204030204" pitchFamily="34" charset="0"/>
              </a:rPr>
              <a:t>, incluse le </a:t>
            </a:r>
            <a:r>
              <a:rPr lang="it-IT" sz="1800" kern="100" dirty="0">
                <a:effectLst/>
                <a:latin typeface="Calibri" panose="020F0502020204030204" pitchFamily="34" charset="0"/>
                <a:ea typeface="Times New Roman" panose="02020603050405020304" pitchFamily="18" charset="0"/>
                <a:cs typeface="Calibri" panose="020F0502020204030204" pitchFamily="34" charset="0"/>
              </a:rPr>
              <a:t>tende a pergola </a:t>
            </a:r>
            <a:r>
              <a:rPr lang="it-IT" sz="1800" b="1" kern="100" dirty="0">
                <a:effectLst/>
                <a:latin typeface="Calibri" panose="020F0502020204030204" pitchFamily="34" charset="0"/>
                <a:ea typeface="Times New Roman" panose="02020603050405020304" pitchFamily="18" charset="0"/>
                <a:cs typeface="Calibri" panose="020F0502020204030204" pitchFamily="34" charset="0"/>
              </a:rPr>
              <a:t>della tipologia ‘bioclimatica’</a:t>
            </a:r>
            <a:r>
              <a:rPr lang="it-IT" sz="1800" kern="100" dirty="0">
                <a:effectLst/>
                <a:latin typeface="Calibri" panose="020F0502020204030204" pitchFamily="34" charset="0"/>
                <a:ea typeface="Times New Roman" panose="02020603050405020304" pitchFamily="18" charset="0"/>
                <a:cs typeface="Calibri" panose="020F0502020204030204" pitchFamily="34" charset="0"/>
              </a:rPr>
              <a:t>.</a:t>
            </a:r>
            <a:endParaRPr lang="it-IT" sz="1600" kern="100" dirty="0">
              <a:effectLst/>
              <a:latin typeface="Calibri" panose="020F0502020204030204" pitchFamily="34" charset="0"/>
              <a:ea typeface="Aptos" panose="020B0004020202020204" pitchFamily="34" charset="0"/>
              <a:cs typeface="Calibri" panose="020F0502020204030204" pitchFamily="34" charset="0"/>
            </a:endParaRPr>
          </a:p>
        </p:txBody>
      </p:sp>
      <p:sp>
        <p:nvSpPr>
          <p:cNvPr id="12" name="Ovale 11">
            <a:extLst>
              <a:ext uri="{FF2B5EF4-FFF2-40B4-BE49-F238E27FC236}">
                <a16:creationId xmlns:a16="http://schemas.microsoft.com/office/drawing/2014/main" id="{A2BCA4E1-FFE2-739F-D9CA-BF22903A3A3A}"/>
              </a:ext>
            </a:extLst>
          </p:cNvPr>
          <p:cNvSpPr/>
          <p:nvPr/>
        </p:nvSpPr>
        <p:spPr>
          <a:xfrm>
            <a:off x="2914650" y="1719227"/>
            <a:ext cx="1900238" cy="1858201"/>
          </a:xfrm>
          <a:prstGeom prst="ellipse">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906A1664-F5D7-8291-A1F7-FA3AFD3809FD}"/>
              </a:ext>
            </a:extLst>
          </p:cNvPr>
          <p:cNvSpPr/>
          <p:nvPr/>
        </p:nvSpPr>
        <p:spPr>
          <a:xfrm>
            <a:off x="2914650" y="4263126"/>
            <a:ext cx="1900238" cy="1858201"/>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5122416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6143</TotalTime>
  <Words>2149</Words>
  <Application>Microsoft Office PowerPoint</Application>
  <PresentationFormat>Widescreen</PresentationFormat>
  <Paragraphs>158</Paragraphs>
  <Slides>21</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21</vt:i4>
      </vt:variant>
    </vt:vector>
  </HeadingPairs>
  <TitlesOfParts>
    <vt:vector size="31" baseType="lpstr">
      <vt:lpstr>APPLE CHANCERY</vt:lpstr>
      <vt:lpstr>Aptos</vt:lpstr>
      <vt:lpstr>Arial</vt:lpstr>
      <vt:lpstr>Calibri</vt:lpstr>
      <vt:lpstr>Calibri Light</vt:lpstr>
      <vt:lpstr>Courier New</vt:lpstr>
      <vt:lpstr>Symbol</vt:lpstr>
      <vt:lpstr>Times New Roman</vt:lpstr>
      <vt:lpstr>Wingdings</vt:lpstr>
      <vt:lpstr>Tema di Office</vt:lpstr>
      <vt:lpstr>Presentazione standard di PowerPoint</vt:lpstr>
      <vt:lpstr>Esigenze di riordino del testo unico edilizia</vt:lpstr>
      <vt:lpstr>Le linee di intervento prioritarie</vt:lpstr>
      <vt:lpstr>Interessi prioritari</vt:lpstr>
      <vt:lpstr>Le scelte alla base della riforma </vt:lpstr>
      <vt:lpstr>Le principali linee di intervento</vt:lpstr>
      <vt:lpstr>1. Stato legittimo dell’immobile </vt:lpstr>
      <vt:lpstr>1.1. Una semplificazione sostanziale della dimostrazione dello stato legittimo</vt:lpstr>
      <vt:lpstr>2. Il problema delle «lievi» difformità</vt:lpstr>
      <vt:lpstr>2.1. Regolarizzazione delle varianti in corso d’opera relative ai titoli edilizi ante 1977</vt:lpstr>
      <vt:lpstr>2.2. TOLLERANZE COSTRUTTIVE e ESECUTIVE</vt:lpstr>
      <vt:lpstr>2.2. TOLLERANZE COSTRUTTIVE</vt:lpstr>
      <vt:lpstr>2.2. TOLLERANZE ESECUTIVE</vt:lpstr>
      <vt:lpstr>2.3. DIFFORMITA’ IMPLICITAMENTE SANATE</vt:lpstr>
      <vt:lpstr>3. DIFFORMITA’ SANABILI AL MOMENTO DELLA REALIZZAZIONE DELL’INTERVENTO  La semplificazione della «doppia conforme»</vt:lpstr>
      <vt:lpstr>3.1 In quali casi si applica l’accertamento di conformità «semplificato»</vt:lpstr>
      <vt:lpstr>3.1. Accertamento di conformità «semplificato» Gli aspetti procedurali</vt:lpstr>
      <vt:lpstr>4. Adeguare gli standard edilizi alle trasformazioni del contesto urbano 4.1. I «micro-appartamenti»</vt:lpstr>
      <vt:lpstr>4.2. I cambi di destinazione d’uso</vt:lpstr>
      <vt:lpstr>4.2. I cambi di destinazione d’uso</vt:lpstr>
      <vt:lpstr>4.3.  EDILIZIA LIBERA</vt:lpstr>
    </vt:vector>
  </TitlesOfParts>
  <Company>MIT - Ministero delle Infrastrutture e dei Trasporti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Riggi Carlotta</dc:creator>
  <cp:lastModifiedBy>Griglio Elena</cp:lastModifiedBy>
  <cp:revision>36</cp:revision>
  <cp:lastPrinted>2024-04-04T08:33:49Z</cp:lastPrinted>
  <dcterms:created xsi:type="dcterms:W3CDTF">2024-03-26T10:27:15Z</dcterms:created>
  <dcterms:modified xsi:type="dcterms:W3CDTF">2024-10-17T18:43:17Z</dcterms:modified>
</cp:coreProperties>
</file>