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5"/>
  </p:sldMasterIdLst>
  <p:sldIdLst>
    <p:sldId id="259" r:id="rId6"/>
  </p:sldIdLst>
  <p:sldSz cx="12192000" cy="6858000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BEDDAB"/>
    <a:srgbClr val="6AA343"/>
    <a:srgbClr val="306244"/>
    <a:srgbClr val="3B7954"/>
    <a:srgbClr val="3B7A54"/>
    <a:srgbClr val="E8F3E1"/>
    <a:srgbClr val="3C7D56"/>
    <a:srgbClr val="AADED4"/>
    <a:srgbClr val="418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715-0620-4D59-BA45-760909A32608}" type="datetimeFigureOut">
              <a:rPr lang="it-IT" smtClean="0"/>
              <a:t>21/02/2024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B149D-3196-4281-B325-57224CCBDE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732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715-0620-4D59-BA45-760909A32608}" type="datetimeFigureOut">
              <a:rPr lang="it-IT" smtClean="0"/>
              <a:t>21/02/2024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B149D-3196-4281-B325-57224CCBDE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790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715-0620-4D59-BA45-760909A32608}" type="datetimeFigureOut">
              <a:rPr lang="it-IT" smtClean="0"/>
              <a:t>21/02/2024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B149D-3196-4281-B325-57224CCBDE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0217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715-0620-4D59-BA45-760909A32608}" type="datetimeFigureOut">
              <a:rPr lang="it-IT" smtClean="0"/>
              <a:t>21/02/2024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B149D-3196-4281-B325-57224CCBDE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939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715-0620-4D59-BA45-760909A32608}" type="datetimeFigureOut">
              <a:rPr lang="it-IT" smtClean="0"/>
              <a:t>21/02/2024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B149D-3196-4281-B325-57224CCBDE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343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4B28CCA9-154B-515C-29B7-3846B1D4FB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" b="10304"/>
          <a:stretch/>
        </p:blipFill>
        <p:spPr>
          <a:xfrm flipH="1">
            <a:off x="0" y="3474681"/>
            <a:ext cx="12192000" cy="33833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DDFFA54-B0D0-063F-A039-E7911D0A3E73}"/>
              </a:ext>
            </a:extLst>
          </p:cNvPr>
          <p:cNvSpPr/>
          <p:nvPr userDrawn="1"/>
        </p:nvSpPr>
        <p:spPr>
          <a:xfrm>
            <a:off x="5521910" y="6205403"/>
            <a:ext cx="6670089" cy="652590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E4C6024-1132-7770-6057-8CBF7EB01A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139" y="6389143"/>
            <a:ext cx="1365959" cy="321001"/>
          </a:xfrm>
          <a:prstGeom prst="rect">
            <a:avLst/>
          </a:prstGeom>
        </p:spPr>
      </p:pic>
      <p:pic>
        <p:nvPicPr>
          <p:cNvPr id="7" name="Immagine 6" descr="Immagine che contiene testo&#10;&#10;Descrizione generata automaticamente">
            <a:extLst>
              <a:ext uri="{FF2B5EF4-FFF2-40B4-BE49-F238E27FC236}">
                <a16:creationId xmlns:a16="http://schemas.microsoft.com/office/drawing/2014/main" id="{A0489874-9975-DAE4-8114-FDC2974F196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298" y="6401793"/>
            <a:ext cx="1668499" cy="2957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0217670-6240-1FE6-619E-6C6BEAA2BA8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677261" y="6324960"/>
            <a:ext cx="1286367" cy="413475"/>
          </a:xfrm>
          <a:prstGeom prst="rect">
            <a:avLst/>
          </a:prstGeom>
        </p:spPr>
      </p:pic>
      <p:pic>
        <p:nvPicPr>
          <p:cNvPr id="16" name="Immagine 15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302A8388-A810-B84D-1DE6-7BDAA249DA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979" y="6205403"/>
            <a:ext cx="1365960" cy="59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88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715-0620-4D59-BA45-760909A32608}" type="datetimeFigureOut">
              <a:rPr lang="it-IT" smtClean="0"/>
              <a:t>21/02/2024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B149D-3196-4281-B325-57224CCBDE34}" type="slidenum">
              <a:rPr lang="it-IT" smtClean="0"/>
              <a:t>‹N›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28B45A1-3140-486E-AC78-43D0EF5548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0" y="2992399"/>
            <a:ext cx="12192000" cy="3865601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97FFB208-A6D0-F8F5-24AE-79597D031CA5}"/>
              </a:ext>
            </a:extLst>
          </p:cNvPr>
          <p:cNvGrpSpPr/>
          <p:nvPr userDrawn="1"/>
        </p:nvGrpSpPr>
        <p:grpSpPr>
          <a:xfrm>
            <a:off x="311834" y="6199829"/>
            <a:ext cx="5709704" cy="535948"/>
            <a:chOff x="311834" y="6199829"/>
            <a:chExt cx="5709704" cy="535948"/>
          </a:xfrm>
        </p:grpSpPr>
        <p:pic>
          <p:nvPicPr>
            <p:cNvPr id="7" name="Immagine 6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D1EC0C42-7BEC-082D-44D7-F1212D06F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4708" y="6253953"/>
              <a:ext cx="2246830" cy="398194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8833E5F1-554F-7A46-52B9-6BCF74E8E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765" y="6243792"/>
              <a:ext cx="1839424" cy="432265"/>
            </a:xfrm>
            <a:prstGeom prst="rect">
              <a:avLst/>
            </a:prstGeom>
          </p:spPr>
        </p:pic>
        <p:pic>
          <p:nvPicPr>
            <p:cNvPr id="9" name="Picture 4" descr="Aquila Teramo Camera di Commercio del Gran Sasso, Contributi a fondo  perduto fino a 4.000 Euro">
              <a:extLst>
                <a:ext uri="{FF2B5EF4-FFF2-40B4-BE49-F238E27FC236}">
                  <a16:creationId xmlns:a16="http://schemas.microsoft.com/office/drawing/2014/main" id="{CA932120-EE6C-FA63-638F-B18963D37BF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15379"/>
            <a:stretch/>
          </p:blipFill>
          <p:spPr bwMode="auto">
            <a:xfrm>
              <a:off x="311834" y="6199829"/>
              <a:ext cx="1225374" cy="535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9560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715-0620-4D59-BA45-760909A32608}" type="datetimeFigureOut">
              <a:rPr lang="it-IT" smtClean="0"/>
              <a:t>21/02/2024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B149D-3196-4281-B325-57224CCBDE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2326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715-0620-4D59-BA45-760909A32608}" type="datetimeFigureOut">
              <a:rPr lang="it-IT" smtClean="0"/>
              <a:t>21/02/2024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B149D-3196-4281-B325-57224CCBDE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5753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715-0620-4D59-BA45-760909A32608}" type="datetimeFigureOut">
              <a:rPr lang="it-IT" smtClean="0"/>
              <a:t>21/02/2024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B149D-3196-4281-B325-57224CCBDE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1308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715-0620-4D59-BA45-760909A32608}" type="datetimeFigureOut">
              <a:rPr lang="it-IT" smtClean="0"/>
              <a:t>21/02/2024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B149D-3196-4281-B325-57224CCBDE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8048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BD715-0620-4D59-BA45-760909A32608}" type="datetimeFigureOut">
              <a:rPr lang="it-IT" smtClean="0"/>
              <a:t>21/02/2024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B149D-3196-4281-B325-57224CCBDE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731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ransizioneenergetica@le.camcom.it" TargetMode="External"/><Relationship Id="rId2" Type="http://schemas.openxmlformats.org/officeDocument/2006/relationships/hyperlink" Target="https://docs.google.com/forms/d/e/1FAIpQLScLLWg-pnh4IsRx3gtlLmP0vpSWx1tZ2KehASjaMmUrFhEHOQ/viewform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399">
              <a:srgbClr val="E8F3E1"/>
            </a:gs>
            <a:gs pos="99301">
              <a:srgbClr val="AADED4"/>
            </a:gs>
            <a:gs pos="40000">
              <a:schemeClr val="accent6">
                <a:lumMod val="20000"/>
                <a:lumOff val="80000"/>
              </a:schemeClr>
            </a:gs>
            <a:gs pos="74000">
              <a:srgbClr val="BCE5DD"/>
            </a:gs>
          </a:gsLst>
          <a:lin ang="17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6593F713-2A69-000C-52CB-C5DEE17F2A60}"/>
              </a:ext>
            </a:extLst>
          </p:cNvPr>
          <p:cNvSpPr txBox="1"/>
          <p:nvPr/>
        </p:nvSpPr>
        <p:spPr>
          <a:xfrm>
            <a:off x="181576" y="152619"/>
            <a:ext cx="6737698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it-IT" sz="2400" kern="1400" dirty="0">
                <a:solidFill>
                  <a:schemeClr val="accent6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LA TRANSIZIONE ENERGETICA TRA EFFICIENZA</a:t>
            </a:r>
          </a:p>
          <a:p>
            <a:r>
              <a:rPr lang="it-IT" sz="2400" kern="1400" dirty="0">
                <a:solidFill>
                  <a:schemeClr val="accent6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E COMUNITÀ ENERGETICHE RINNOVABILI: </a:t>
            </a:r>
          </a:p>
          <a:p>
            <a:r>
              <a:rPr lang="it-IT" sz="2400" b="1" kern="14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EFFICIENTAMENTO E RISPARMIO ENERGETICO</a:t>
            </a:r>
            <a:endParaRPr lang="it-IT" sz="2400" b="1" kern="1400" dirty="0">
              <a:solidFill>
                <a:schemeClr val="accent6">
                  <a:lumMod val="50000"/>
                </a:schemeClr>
              </a:solidFill>
              <a:effectLst/>
              <a:latin typeface="Century Gothic" panose="020B0502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E5CBC28-9378-0B90-F1A4-2829CEDC015F}"/>
              </a:ext>
            </a:extLst>
          </p:cNvPr>
          <p:cNvSpPr txBox="1"/>
          <p:nvPr/>
        </p:nvSpPr>
        <p:spPr>
          <a:xfrm>
            <a:off x="122878" y="1336119"/>
            <a:ext cx="7065732" cy="20928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it-IT" sz="1300" b="1" i="1" dirty="0">
                <a:solidFill>
                  <a:srgbClr val="656565"/>
                </a:solidFill>
                <a:latin typeface="Century Gothic"/>
              </a:rPr>
              <a:t>L'efficienza energetica </a:t>
            </a:r>
            <a:r>
              <a:rPr lang="it-IT" sz="1300" i="1" dirty="0">
                <a:solidFill>
                  <a:srgbClr val="656565"/>
                </a:solidFill>
                <a:latin typeface="Century Gothic"/>
              </a:rPr>
              <a:t>rappresenta un pilastro fondamentale nella transizione verso un mondo più verde e sostenibile. Significa fare di più con meno, ottimizzando l'uso delle risorse energetiche senza compromettere la produttività. </a:t>
            </a:r>
            <a:endParaRPr lang="it-IT" sz="1300" i="1" dirty="0">
              <a:solidFill>
                <a:srgbClr val="656565"/>
              </a:solidFill>
              <a:latin typeface="Century Gothic"/>
              <a:sym typeface="Century Gothic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i="1" dirty="0">
                <a:solidFill>
                  <a:srgbClr val="656565"/>
                </a:solidFill>
                <a:latin typeface="Century Gothic"/>
                <a:sym typeface="Century Gothic"/>
              </a:rPr>
              <a:t>Per tale motivo, la Camera di commercio di Lecce ha attivato un </a:t>
            </a:r>
            <a:r>
              <a:rPr lang="it-IT" sz="1300" b="1" i="1" dirty="0">
                <a:solidFill>
                  <a:srgbClr val="656565"/>
                </a:solidFill>
                <a:latin typeface="Century Gothic"/>
                <a:sym typeface="Century Gothic"/>
              </a:rPr>
              <a:t>desk informativo ristretto</a:t>
            </a:r>
            <a:r>
              <a:rPr lang="it-IT" sz="1300" i="1" dirty="0">
                <a:solidFill>
                  <a:srgbClr val="656565"/>
                </a:solidFill>
                <a:latin typeface="Century Gothic"/>
                <a:sym typeface="Century Gothic"/>
              </a:rPr>
              <a:t>, per aiutare le imprese e gli altri attori del territorio a confrontarsi con esperti tecnici.</a:t>
            </a:r>
          </a:p>
          <a:p>
            <a:pPr algn="just"/>
            <a:r>
              <a:rPr lang="it-IT" sz="1300" i="1" dirty="0">
                <a:solidFill>
                  <a:srgbClr val="656565"/>
                </a:solidFill>
                <a:latin typeface="Century Gothic"/>
                <a:sym typeface="Century Gothic"/>
              </a:rPr>
              <a:t>L’incontro, su</a:t>
            </a:r>
            <a:r>
              <a:rPr lang="it-IT" sz="1300" b="1" i="1" dirty="0">
                <a:solidFill>
                  <a:srgbClr val="656565"/>
                </a:solidFill>
                <a:latin typeface="Century Gothic"/>
                <a:sym typeface="Century Gothic"/>
              </a:rPr>
              <a:t> prenotazione</a:t>
            </a:r>
            <a:r>
              <a:rPr lang="it-IT" sz="1300" i="1" dirty="0">
                <a:solidFill>
                  <a:srgbClr val="656565"/>
                </a:solidFill>
                <a:latin typeface="Century Gothic"/>
                <a:sym typeface="Century Gothic"/>
              </a:rPr>
              <a:t>, darà la possibilità di discutere ed approfondire </a:t>
            </a:r>
            <a:r>
              <a:rPr kumimoji="0" lang="it-IT" sz="1300" b="0" i="1" u="none" strike="noStrike" kern="1200" cap="none" spc="0" normalizeH="0" baseline="0" noProof="0" dirty="0">
                <a:ln>
                  <a:noFill/>
                </a:ln>
                <a:solidFill>
                  <a:srgbClr val="656565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 </a:t>
            </a:r>
            <a:r>
              <a:rPr lang="it-IT" sz="1300" i="1" dirty="0">
                <a:solidFill>
                  <a:srgbClr val="656565"/>
                </a:solidFill>
                <a:latin typeface="Century Gothic"/>
              </a:rPr>
              <a:t>concetti chiave dell'</a:t>
            </a:r>
            <a:r>
              <a:rPr lang="it-IT" sz="1300" b="1" i="1" dirty="0">
                <a:solidFill>
                  <a:srgbClr val="656565"/>
                </a:solidFill>
                <a:latin typeface="Century Gothic"/>
              </a:rPr>
              <a:t>efficienza e del risparmio energetico</a:t>
            </a:r>
            <a:r>
              <a:rPr lang="it-IT" sz="1300" i="1" dirty="0">
                <a:solidFill>
                  <a:srgbClr val="656565"/>
                </a:solidFill>
                <a:latin typeface="Century Gothic"/>
              </a:rPr>
              <a:t>, esaminando le strategie pratiche e le soluzioni innovative per ridurre i consumi energetici, con riferimento anche ai nuovi </a:t>
            </a:r>
            <a:r>
              <a:rPr lang="it-IT" sz="1300" b="1" i="1" dirty="0">
                <a:solidFill>
                  <a:srgbClr val="656565"/>
                </a:solidFill>
                <a:latin typeface="Century Gothic"/>
              </a:rPr>
              <a:t>strumenti</a:t>
            </a:r>
            <a:r>
              <a:rPr lang="it-IT" sz="1300" i="1" dirty="0">
                <a:solidFill>
                  <a:srgbClr val="656565"/>
                </a:solidFill>
                <a:latin typeface="Century Gothic"/>
              </a:rPr>
              <a:t>, alle </a:t>
            </a:r>
            <a:r>
              <a:rPr lang="it-IT" sz="1300" b="1" i="1" dirty="0">
                <a:solidFill>
                  <a:srgbClr val="656565"/>
                </a:solidFill>
                <a:latin typeface="Century Gothic"/>
              </a:rPr>
              <a:t>figure professionali </a:t>
            </a:r>
            <a:r>
              <a:rPr lang="it-IT" sz="1300" i="1" dirty="0">
                <a:solidFill>
                  <a:srgbClr val="656565"/>
                </a:solidFill>
                <a:latin typeface="Century Gothic"/>
              </a:rPr>
              <a:t>e agli </a:t>
            </a:r>
            <a:r>
              <a:rPr lang="it-IT" sz="1300" b="1" i="1" dirty="0">
                <a:solidFill>
                  <a:srgbClr val="656565"/>
                </a:solidFill>
                <a:latin typeface="Century Gothic"/>
              </a:rPr>
              <a:t>incentivi</a:t>
            </a:r>
            <a:r>
              <a:rPr lang="it-IT" sz="1300" i="1" dirty="0">
                <a:solidFill>
                  <a:srgbClr val="656565"/>
                </a:solidFill>
                <a:latin typeface="Century Gothic"/>
              </a:rPr>
              <a:t> disponibili.</a:t>
            </a:r>
            <a:r>
              <a:rPr lang="it-IT" sz="1300" b="1" i="1" dirty="0">
                <a:solidFill>
                  <a:srgbClr val="656565"/>
                </a:solidFill>
                <a:latin typeface="Century Gothic"/>
              </a:rPr>
              <a:t> </a:t>
            </a:r>
            <a:endParaRPr lang="it-IT" sz="1300" b="1" dirty="0">
              <a:cs typeface="Calibri"/>
            </a:endParaRPr>
          </a:p>
        </p:txBody>
      </p:sp>
      <p:sp>
        <p:nvSpPr>
          <p:cNvPr id="10" name="CasellaDiTesto 9">
            <a:hlinkClick r:id="rId2"/>
            <a:extLst>
              <a:ext uri="{FF2B5EF4-FFF2-40B4-BE49-F238E27FC236}">
                <a16:creationId xmlns:a16="http://schemas.microsoft.com/office/drawing/2014/main" id="{77F5A619-7D8B-FC8E-6A34-78416CEEB4DC}"/>
              </a:ext>
            </a:extLst>
          </p:cNvPr>
          <p:cNvSpPr txBox="1"/>
          <p:nvPr/>
        </p:nvSpPr>
        <p:spPr>
          <a:xfrm>
            <a:off x="7769970" y="4513346"/>
            <a:ext cx="4072931" cy="523220"/>
          </a:xfrm>
          <a:prstGeom prst="rect">
            <a:avLst/>
          </a:prstGeom>
          <a:solidFill>
            <a:srgbClr val="92D050">
              <a:alpha val="67000"/>
            </a:srgb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it-IT" sz="1400" b="1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hlinkClick r:id="rId2"/>
              </a:rPr>
              <a:t>LINK ALL’ISCRIZIONE</a:t>
            </a:r>
            <a:endParaRPr lang="it-IT" sz="1400" b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endParaRPr lang="it-IT" sz="1400" b="1" i="0" dirty="0">
              <a:solidFill>
                <a:schemeClr val="accent6">
                  <a:lumMod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B72452D-2C42-D03A-3407-53702FD8072C}"/>
              </a:ext>
            </a:extLst>
          </p:cNvPr>
          <p:cNvSpPr txBox="1"/>
          <p:nvPr/>
        </p:nvSpPr>
        <p:spPr>
          <a:xfrm>
            <a:off x="7769970" y="4959854"/>
            <a:ext cx="4072931" cy="954107"/>
          </a:xfrm>
          <a:prstGeom prst="rect">
            <a:avLst/>
          </a:prstGeom>
          <a:solidFill>
            <a:srgbClr val="92D050">
              <a:alpha val="67000"/>
            </a:srgb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it-IT" sz="1400" b="1" i="0" dirty="0">
                <a:solidFill>
                  <a:schemeClr val="accent6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PER INFORMAZIONI:</a:t>
            </a:r>
          </a:p>
          <a:p>
            <a:pPr algn="ctr"/>
            <a:r>
              <a:rPr lang="it-IT" sz="14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hlinkClick r:id="rId3"/>
              </a:rPr>
              <a:t>transizioneenergetica@le.camcom.it</a:t>
            </a:r>
            <a:endParaRPr lang="it-IT" sz="1400" b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it-IT" sz="1400" b="1" i="0">
                <a:solidFill>
                  <a:schemeClr val="accent6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0832-684242-220</a:t>
            </a:r>
            <a:endParaRPr lang="it-IT" sz="1400" b="1" i="0" dirty="0">
              <a:solidFill>
                <a:schemeClr val="accent6">
                  <a:lumMod val="50000"/>
                </a:schemeClr>
              </a:solidFill>
              <a:effectLst/>
              <a:latin typeface="Century Gothic" panose="020B0502020202020204" pitchFamily="34" charset="0"/>
            </a:endParaRPr>
          </a:p>
          <a:p>
            <a:pPr algn="ctr"/>
            <a:endParaRPr lang="it-IT" sz="1400" i="1" u="sng" dirty="0">
              <a:solidFill>
                <a:schemeClr val="accent6">
                  <a:lumMod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DC4692F7-716F-63AF-2A61-8D7AA558B4B7}"/>
              </a:ext>
            </a:extLst>
          </p:cNvPr>
          <p:cNvGrpSpPr/>
          <p:nvPr/>
        </p:nvGrpSpPr>
        <p:grpSpPr>
          <a:xfrm>
            <a:off x="7769971" y="174281"/>
            <a:ext cx="4072932" cy="4103954"/>
            <a:chOff x="7835287" y="969077"/>
            <a:chExt cx="4072932" cy="2726619"/>
          </a:xfrm>
        </p:grpSpPr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2300771D-FC9D-BE64-2FB4-B5ADB66963DB}"/>
                </a:ext>
              </a:extLst>
            </p:cNvPr>
            <p:cNvGrpSpPr/>
            <p:nvPr/>
          </p:nvGrpSpPr>
          <p:grpSpPr>
            <a:xfrm>
              <a:off x="7835287" y="969077"/>
              <a:ext cx="4072931" cy="2471086"/>
              <a:chOff x="8462633" y="-395504"/>
              <a:chExt cx="3572713" cy="2167598"/>
            </a:xfrm>
          </p:grpSpPr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0FA67894-26AF-1824-BEC1-750B3FF28433}"/>
                  </a:ext>
                </a:extLst>
              </p:cNvPr>
              <p:cNvSpPr txBox="1"/>
              <p:nvPr/>
            </p:nvSpPr>
            <p:spPr>
              <a:xfrm>
                <a:off x="8462633" y="-148678"/>
                <a:ext cx="3572713" cy="192077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ts val="7700"/>
                  </a:lnSpc>
                </a:pPr>
                <a:r>
                  <a:rPr lang="it-IT" sz="9600" spc="600">
                    <a:ln w="25400">
                      <a:solidFill>
                        <a:srgbClr val="92D050"/>
                      </a:solidFill>
                    </a:ln>
                    <a:noFill/>
                    <a:effectLst>
                      <a:innerShdw blurRad="38100" dist="12700">
                        <a:schemeClr val="accent6">
                          <a:lumMod val="50000"/>
                          <a:alpha val="73000"/>
                        </a:schemeClr>
                      </a:innerShdw>
                    </a:effectLst>
                    <a:latin typeface="Aharoni" panose="02010803020104030203" pitchFamily="2" charset="-79"/>
                    <a:cs typeface="Aharoni" panose="02010803020104030203" pitchFamily="2" charset="-79"/>
                  </a:rPr>
                  <a:t>SAVE  </a:t>
                </a:r>
              </a:p>
              <a:p>
                <a:pPr algn="ctr">
                  <a:lnSpc>
                    <a:spcPts val="7700"/>
                  </a:lnSpc>
                </a:pPr>
                <a:r>
                  <a:rPr lang="it-IT" sz="9900" spc="600">
                    <a:ln w="25400">
                      <a:solidFill>
                        <a:srgbClr val="92D050"/>
                      </a:solidFill>
                    </a:ln>
                    <a:noFill/>
                    <a:effectLst>
                      <a:innerShdw blurRad="38100" dist="12700">
                        <a:schemeClr val="accent6">
                          <a:lumMod val="50000"/>
                          <a:alpha val="73000"/>
                        </a:schemeClr>
                      </a:innerShdw>
                    </a:effectLst>
                    <a:latin typeface="Aharoni" panose="02010803020104030203" pitchFamily="2" charset="-79"/>
                    <a:cs typeface="Aharoni" panose="02010803020104030203" pitchFamily="2" charset="-79"/>
                  </a:rPr>
                  <a:t>DATE</a:t>
                </a:r>
              </a:p>
            </p:txBody>
          </p:sp>
          <p:sp>
            <p:nvSpPr>
              <p:cNvPr id="8" name="Rettangolo 7">
                <a:extLst>
                  <a:ext uri="{FF2B5EF4-FFF2-40B4-BE49-F238E27FC236}">
                    <a16:creationId xmlns:a16="http://schemas.microsoft.com/office/drawing/2014/main" id="{58F6BC19-08EE-A90C-A40D-4E7D51738B9E}"/>
                  </a:ext>
                </a:extLst>
              </p:cNvPr>
              <p:cNvSpPr/>
              <p:nvPr/>
            </p:nvSpPr>
            <p:spPr>
              <a:xfrm>
                <a:off x="8462633" y="-395504"/>
                <a:ext cx="3572713" cy="428291"/>
              </a:xfrm>
              <a:prstGeom prst="rect">
                <a:avLst/>
              </a:prstGeom>
              <a:solidFill>
                <a:srgbClr val="41875E">
                  <a:alpha val="7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it-IT" sz="2000" b="1" kern="1400" dirty="0">
                    <a:latin typeface="Amasis MT Pro Black" panose="02040A04050005020304" pitchFamily="18" charset="0"/>
                    <a:ea typeface="MS Gothic" panose="020B0609070205080204" pitchFamily="49" charset="-128"/>
                  </a:rPr>
                  <a:t>Giovedì 7 Marzo 2024 </a:t>
                </a:r>
              </a:p>
              <a:p>
                <a:pPr algn="ctr"/>
                <a:r>
                  <a:rPr lang="it-IT" sz="2000" b="1" kern="1400" dirty="0">
                    <a:latin typeface="Amasis MT Pro Black" panose="02040A04050005020304" pitchFamily="18" charset="0"/>
                    <a:ea typeface="MS Gothic" panose="020B0609070205080204" pitchFamily="49" charset="-128"/>
                  </a:rPr>
                  <a:t>Ore 11:00 </a:t>
                </a:r>
              </a:p>
            </p:txBody>
          </p:sp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4F6B2D70-1A1D-65FB-7D7B-CDF0E1696BB9}"/>
                  </a:ext>
                </a:extLst>
              </p:cNvPr>
              <p:cNvSpPr txBox="1"/>
              <p:nvPr/>
            </p:nvSpPr>
            <p:spPr>
              <a:xfrm>
                <a:off x="9730988" y="384097"/>
                <a:ext cx="1195811" cy="620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4000" b="1" i="1">
                    <a:solidFill>
                      <a:schemeClr val="accent6">
                        <a:lumMod val="50000"/>
                      </a:schemeClr>
                    </a:solidFill>
                    <a:latin typeface="Abadi" panose="020B0604020104020204" pitchFamily="34" charset="0"/>
                  </a:rPr>
                  <a:t>the</a:t>
                </a:r>
                <a:endParaRPr lang="it-IT" sz="2400" b="1" i="1">
                  <a:solidFill>
                    <a:schemeClr val="accent6">
                      <a:lumMod val="50000"/>
                    </a:schemeClr>
                  </a:solidFill>
                  <a:latin typeface="Abadi" panose="020B0604020104020204" pitchFamily="34" charset="0"/>
                </a:endParaRPr>
              </a:p>
            </p:txBody>
          </p:sp>
        </p:grpSp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8EADBB57-BD4F-05B1-941F-AC095A89685F}"/>
                </a:ext>
              </a:extLst>
            </p:cNvPr>
            <p:cNvSpPr/>
            <p:nvPr/>
          </p:nvSpPr>
          <p:spPr>
            <a:xfrm>
              <a:off x="7835287" y="2878457"/>
              <a:ext cx="4072932" cy="817239"/>
            </a:xfrm>
            <a:prstGeom prst="rect">
              <a:avLst/>
            </a:prstGeom>
            <a:solidFill>
              <a:srgbClr val="41875E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it-IT" b="1" kern="1400" dirty="0">
                  <a:effectLst/>
                  <a:latin typeface="Amasis MT Pro Black" panose="02040A04050005020304" pitchFamily="18" charset="0"/>
                  <a:ea typeface="MS Gothic" panose="020B0609070205080204" pitchFamily="49" charset="-128"/>
                </a:rPr>
                <a:t>CAMERA DI COMMERCIO DI LECCE</a:t>
              </a:r>
            </a:p>
          </p:txBody>
        </p:sp>
      </p:grpSp>
      <p:pic>
        <p:nvPicPr>
          <p:cNvPr id="1026" name="Picture 2" descr="A yellow post-it note with green writing&#10;&#10;Description automatically generated">
            <a:extLst>
              <a:ext uri="{FF2B5EF4-FFF2-40B4-BE49-F238E27FC236}">
                <a16:creationId xmlns:a16="http://schemas.microsoft.com/office/drawing/2014/main" id="{464D4C10-3269-1468-D750-5C28829D2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248" y="3329223"/>
            <a:ext cx="17240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5435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1E6FCFB69C810479F3933339869F687" ma:contentTypeVersion="42" ma:contentTypeDescription="Creare un nuovo documento." ma:contentTypeScope="" ma:versionID="896c2433d1f63f1b5e49564e9aaa4206">
  <xsd:schema xmlns:xsd="http://www.w3.org/2001/XMLSchema" xmlns:xs="http://www.w3.org/2001/XMLSchema" xmlns:p="http://schemas.microsoft.com/office/2006/metadata/properties" xmlns:ns1="http://schemas.microsoft.com/sharepoint/v3" xmlns:ns2="aeb4a8a2-d325-4366-8bf4-d561aa142a34" xmlns:ns3="221b9b05-8e24-42e8-b51f-1c2de44df1dd" targetNamespace="http://schemas.microsoft.com/office/2006/metadata/properties" ma:root="true" ma:fieldsID="20ff79b4ea37402d8b6ef316cec98b9d" ns1:_="" ns2:_="" ns3:_="">
    <xsd:import namespace="http://schemas.microsoft.com/sharepoint/v3"/>
    <xsd:import namespace="aeb4a8a2-d325-4366-8bf4-d561aa142a34"/>
    <xsd:import namespace="221b9b05-8e24-42e8-b51f-1c2de44df1dd"/>
    <xsd:element name="properties">
      <xsd:complexType>
        <xsd:sequence>
          <xsd:element name="documentManagement">
            <xsd:complexType>
              <xsd:all>
                <xsd:element ref="ns2:_dlc_DocIdUrl" minOccurs="0"/>
                <xsd:element ref="ns1:DocumentSetDescription" minOccurs="0"/>
                <xsd:element ref="ns2:Numero" minOccurs="0"/>
                <xsd:element ref="ns2:Importo_x0020_netto" minOccurs="0"/>
                <xsd:element ref="ns2:Cliente" minOccurs="0"/>
                <xsd:element ref="ns2:Responsabile" minOccurs="0"/>
                <xsd:element ref="ns2:Approvazioni" minOccurs="0"/>
                <xsd:element ref="ns3:Stato" minOccurs="0"/>
                <xsd:element ref="ns2:Anno" minOccurs="0"/>
                <xsd:element ref="ns3:Costi_x0020_presunti" minOccurs="0"/>
                <xsd:element ref="ns3:_Flow_SignoffStatus" minOccurs="0"/>
                <xsd:element ref="ns2:Esente" minOccurs="0"/>
                <xsd:element ref="ns2:Codice_x0020_Attività" minOccurs="0"/>
                <xsd:element ref="ns3:Fabbisogni" minOccurs="0"/>
                <xsd:element ref="ns2:_dlc_DocId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APERTA_x002f_CHIUS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ocumentSetDescription" ma:index="3" nillable="true" ma:displayName="Descrizione" ma:description="Una descrizione del set di documenti" ma:internalName="DocumentSetDescription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b4a8a2-d325-4366-8bf4-d561aa142a34" elementFormDefault="qualified">
    <xsd:import namespace="http://schemas.microsoft.com/office/2006/documentManagement/types"/>
    <xsd:import namespace="http://schemas.microsoft.com/office/infopath/2007/PartnerControls"/>
    <xsd:element name="_dlc_DocIdUrl" ma:index="2" nillable="true" ma:displayName="ID documento" ma:description="Collegamento permanente al documento." ma:hidden="true" ma:internalName="_dlc_DocId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Numero" ma:index="4" nillable="true" ma:displayName="Numero" ma:internalName="Numero" ma:readOnly="false">
      <xsd:simpleType>
        <xsd:restriction base="dms:Number"/>
      </xsd:simpleType>
    </xsd:element>
    <xsd:element name="Importo_x0020_netto" ma:index="5" nillable="true" ma:displayName="Importo netto" ma:decimals="2" ma:LCID="1040" ma:internalName="Importo_x0020_netto" ma:readOnly="false">
      <xsd:simpleType>
        <xsd:restriction base="dms:Currency"/>
      </xsd:simpleType>
    </xsd:element>
    <xsd:element name="Cliente" ma:index="6" nillable="true" ma:displayName="Cliente" ma:list="{9e21d0f9-1230-4e21-8982-0276c16a01c3}" ma:internalName="Cliente" ma:readOnly="false" ma:showField="RagioneSociale" ma:web="aeb4a8a2-d325-4366-8bf4-d561aa142a34">
      <xsd:simpleType>
        <xsd:restriction base="dms:Lookup"/>
      </xsd:simpleType>
    </xsd:element>
    <xsd:element name="Responsabile" ma:index="7" nillable="true" ma:displayName="Referente" ma:format="Dropdown" ma:list="UserInfo" ma:SharePointGroup="0" ma:internalName="Responsabile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azioni" ma:index="9" nillable="true" ma:displayName="Approvazioni" ma:hidden="true" ma:internalName="Approvazioni" ma:readOnly="false">
      <xsd:simpleType>
        <xsd:restriction base="dms:Note"/>
      </xsd:simpleType>
    </xsd:element>
    <xsd:element name="Anno" ma:index="11" nillable="true" ma:displayName="Anno" ma:description="prosecuzione commessa vigilanza prodotti connessi all'energia" ma:format="Dropdown" ma:hidden="true" ma:internalName="Anno">
      <xsd:simpleType>
        <xsd:restriction base="dms:Text">
          <xsd:maxLength value="255"/>
        </xsd:restriction>
      </xsd:simpleType>
    </xsd:element>
    <xsd:element name="Esente" ma:index="14" nillable="true" ma:displayName="EsenteOLD" ma:default="S" ma:format="Dropdown" ma:hidden="true" ma:internalName="Esente" ma:readOnly="false">
      <xsd:simpleType>
        <xsd:restriction base="dms:Choice">
          <xsd:enumeration value="S"/>
          <xsd:enumeration value="N"/>
        </xsd:restriction>
      </xsd:simpleType>
    </xsd:element>
    <xsd:element name="Codice_x0020_Attività" ma:index="15" nillable="true" ma:displayName="Codice Attività" ma:default="SOI" ma:format="Dropdown" ma:hidden="true" ma:internalName="Codice_x0020_Attivit_x00e0_" ma:readOnly="false">
      <xsd:simpleType>
        <xsd:restriction base="dms:Choice">
          <xsd:enumeration value="SOI"/>
          <xsd:enumeration value="RMK"/>
          <xsd:enumeration value="IND"/>
          <xsd:enumeration value="PNC"/>
        </xsd:restriction>
      </xsd:simpleType>
    </xsd:element>
    <xsd:element name="_dlc_DocId" ma:index="18" nillable="true" ma:displayName="Valore ID documento" ma:description="Valore dell'ID documento assegnato all'elemento." ma:hidden="true" ma:internalName="_dlc_DocId" ma:readOnly="false">
      <xsd:simpleType>
        <xsd:restriction base="dms:Text"/>
      </xsd:simpleType>
    </xsd:element>
    <xsd:element name="_dlc_DocIdPersistId" ma:index="20" nillable="true" ma:displayName="Salva ID in modo permanente" ma:description="Mantenere ID all'aggiunta." ma:hidden="true" ma:internalName="_dlc_DocIdPersistId" ma:readOnly="false">
      <xsd:simpleType>
        <xsd:restriction base="dms:Boolean"/>
      </xsd:simpleType>
    </xsd:element>
    <xsd:element name="SharedWithUsers" ma:index="26" nillable="true" ma:displayName="Condiviso con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Condiviso con dettagli" ma:hidden="true" ma:internalName="SharedWithDetails" ma:readOnly="true">
      <xsd:simpleType>
        <xsd:restriction base="dms:Note"/>
      </xsd:simpleType>
    </xsd:element>
    <xsd:element name="TaxCatchAll" ma:index="40" nillable="true" ma:displayName="Taxonomy Catch All Column" ma:hidden="true" ma:list="{d455dbb7-71a0-432c-98ac-955021a9ee95}" ma:internalName="TaxCatchAll" ma:showField="CatchAllData" ma:web="aeb4a8a2-d325-4366-8bf4-d561aa142a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b9b05-8e24-42e8-b51f-1c2de44df1dd" elementFormDefault="qualified">
    <xsd:import namespace="http://schemas.microsoft.com/office/2006/documentManagement/types"/>
    <xsd:import namespace="http://schemas.microsoft.com/office/infopath/2007/PartnerControls"/>
    <xsd:element name="Stato" ma:index="10" nillable="true" ma:displayName="Stato" ma:default="Predisposizione offerta" ma:description="Evidenzia lo stato della commessa in relazione all'avanzamento" ma:format="Dropdown" ma:hidden="true" ma:internalName="Stato" ma:readOnly="false">
      <xsd:simpleType>
        <xsd:restriction base="dms:Choice">
          <xsd:enumeration value="Predisposizione offerta"/>
          <xsd:enumeration value="Alla firma"/>
          <xsd:enumeration value="Firmata"/>
          <xsd:enumeration value="Inviata offerta"/>
          <xsd:enumeration value="Acquisita"/>
          <xsd:enumeration value="Completata"/>
        </xsd:restriction>
      </xsd:simpleType>
    </xsd:element>
    <xsd:element name="Costi_x0020_presunti" ma:index="12" nillable="true" ma:displayName="Costi presunti" ma:decimals="2" ma:hidden="true" ma:LCID="1040" ma:internalName="Costi_x0020_presunti" ma:readOnly="false">
      <xsd:simpleType>
        <xsd:restriction base="dms:Currency"/>
      </xsd:simpleType>
    </xsd:element>
    <xsd:element name="_Flow_SignoffStatus" ma:index="13" nillable="true" ma:displayName="Stato consenso" ma:hidden="true" ma:internalName="Stato_x0020_consenso" ma:readOnly="false">
      <xsd:simpleType>
        <xsd:restriction base="dms:Text"/>
      </xsd:simpleType>
    </xsd:element>
    <xsd:element name="Fabbisogni" ma:index="16" nillable="true" ma:displayName="Fabbisogni" ma:description="link ai fabbisogni relativi alla commessa" ma:format="Dropdown" ma:hidden="true" ma:internalName="Fabbisogni" ma:readOnly="false">
      <xsd:simpleType>
        <xsd:restriction base="dms:Text">
          <xsd:maxLength value="255"/>
        </xsd:restriction>
      </xsd:simpleType>
    </xsd:element>
    <xsd:element name="MediaServiceMetadata" ma:index="2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9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0" nillable="true" ma:displayName="Tags" ma:hidden="true" ma:internalName="MediaServiceAutoTags" ma:readOnly="true">
      <xsd:simpleType>
        <xsd:restriction base="dms:Text"/>
      </xsd:simpleType>
    </xsd:element>
    <xsd:element name="MediaServiceLocation" ma:index="31" nillable="true" ma:displayName="Location" ma:hidden="true" ma:internalName="MediaServiceLocation" ma:readOnly="true">
      <xsd:simpleType>
        <xsd:restriction base="dms:Text"/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4" nillable="true" ma:displayName="Extracted Text" ma:hidden="true" ma:internalName="MediaServiceOCR" ma:readOnly="true">
      <xsd:simpleType>
        <xsd:restriction base="dms:Note"/>
      </xsd:simpleType>
    </xsd:element>
    <xsd:element name="MediaLengthInSeconds" ma:index="35" nillable="true" ma:displayName="Length (seconds)" ma:hidden="true" ma:internalName="MediaLengthInSeconds" ma:readOnly="true">
      <xsd:simpleType>
        <xsd:restriction base="dms:Unknown"/>
      </xsd:simpleType>
    </xsd:element>
    <xsd:element name="MediaServiceAutoKeyPoints" ma:index="3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7" nillable="true" ma:displayName="KeyPoints" ma:hidden="true" ma:internalName="MediaServiceKeyPoints" ma:readOnly="true">
      <xsd:simpleType>
        <xsd:restriction base="dms:Note"/>
      </xsd:simpleType>
    </xsd:element>
    <xsd:element name="lcf76f155ced4ddcb4097134ff3c332f" ma:index="39" nillable="true" ma:taxonomy="true" ma:internalName="lcf76f155ced4ddcb4097134ff3c332f" ma:taxonomyFieldName="MediaServiceImageTags" ma:displayName="Tag immagine" ma:readOnly="false" ma:fieldId="{5cf76f15-5ced-4ddc-b409-7134ff3c332f}" ma:taxonomyMulti="true" ma:sspId="dcee85c4-5473-442e-83a5-e591474f00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APERTA_x002f_CHIUSA" ma:index="41" nillable="true" ma:displayName="APERTA/CHIUSA" ma:default="APERTA" ma:format="Dropdown" ma:indexed="true" ma:internalName="APERTA_x002f_CHIUSA">
      <xsd:simpleType>
        <xsd:restriction base="dms:Choice">
          <xsd:enumeration value="APERTA"/>
          <xsd:enumeration value="CHIUSA"/>
        </xsd:restriction>
      </xsd:simpleType>
    </xsd:element>
    <xsd:element name="MediaServiceObjectDetectorVersions" ma:index="4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Tipo di contenuto"/>
        <xsd:element ref="dc:title" minOccurs="0" maxOccurs="1" ma:index="1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rovazioni xmlns="aeb4a8a2-d325-4366-8bf4-d561aa142a34" xsi:nil="true"/>
    <Esente xmlns="aeb4a8a2-d325-4366-8bf4-d561aa142a34">S</Esente>
    <Costi_x0020_presunti xmlns="221b9b05-8e24-42e8-b51f-1c2de44df1dd" xsi:nil="true"/>
    <Anno xmlns="aeb4a8a2-d325-4366-8bf4-d561aa142a34" xsi:nil="true"/>
    <DocumentSetDescription xmlns="http://schemas.microsoft.com/sharepoint/v3" xsi:nil="true"/>
    <Stato xmlns="221b9b05-8e24-42e8-b51f-1c2de44df1dd">Predisposizione offerta</Stato>
    <_dlc_DocIdPersistId xmlns="aeb4a8a2-d325-4366-8bf4-d561aa142a34" xsi:nil="true"/>
    <_dlc_DocId xmlns="aeb4a8a2-d325-4366-8bf4-d561aa142a34">TMP2W6MRDXZJ-1300152495-838826</_dlc_DocId>
    <TaxCatchAll xmlns="aeb4a8a2-d325-4366-8bf4-d561aa142a34" xsi:nil="true"/>
    <Numero xmlns="aeb4a8a2-d325-4366-8bf4-d561aa142a34" xsi:nil="true"/>
    <Importo_x0020_netto xmlns="aeb4a8a2-d325-4366-8bf4-d561aa142a34" xsi:nil="true"/>
    <Cliente xmlns="aeb4a8a2-d325-4366-8bf4-d561aa142a34" xsi:nil="true"/>
    <Responsabile xmlns="aeb4a8a2-d325-4366-8bf4-d561aa142a34">
      <UserInfo>
        <DisplayName/>
        <AccountId xsi:nil="true"/>
        <AccountType/>
      </UserInfo>
    </Responsabile>
    <_Flow_SignoffStatus xmlns="221b9b05-8e24-42e8-b51f-1c2de44df1dd" xsi:nil="true"/>
    <Codice_x0020_Attività xmlns="aeb4a8a2-d325-4366-8bf4-d561aa142a34">SOI</Codice_x0020_Attività>
    <_dlc_DocIdUrl xmlns="aeb4a8a2-d325-4366-8bf4-d561aa142a34">
      <Url>https://dintecscrl.sharepoint.com/sites/Development/_layouts/15/DocIdRedir.aspx?ID=TMP2W6MRDXZJ-1300152495-838826</Url>
      <Description>TMP2W6MRDXZJ-1300152495-838826</Description>
    </_dlc_DocIdUrl>
    <lcf76f155ced4ddcb4097134ff3c332f xmlns="221b9b05-8e24-42e8-b51f-1c2de44df1dd">
      <Terms xmlns="http://schemas.microsoft.com/office/infopath/2007/PartnerControls"/>
    </lcf76f155ced4ddcb4097134ff3c332f>
    <Fabbisogni xmlns="221b9b05-8e24-42e8-b51f-1c2de44df1dd" xsi:nil="true"/>
    <APERTA_x002f_CHIUSA xmlns="221b9b05-8e24-42e8-b51f-1c2de44df1dd">APERTA</APERTA_x002f_CHIUSA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5913A1BF-51CB-461A-BF0F-4363D44C2C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eb4a8a2-d325-4366-8bf4-d561aa142a34"/>
    <ds:schemaRef ds:uri="221b9b05-8e24-42e8-b51f-1c2de44df1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39CA6A-7D80-4705-9665-ACC6EC9557CB}">
  <ds:schemaRefs>
    <ds:schemaRef ds:uri="http://schemas.microsoft.com/office/2006/documentManagement/types"/>
    <ds:schemaRef ds:uri="http://www.w3.org/XML/1998/namespace"/>
    <ds:schemaRef ds:uri="221b9b05-8e24-42e8-b51f-1c2de44df1dd"/>
    <ds:schemaRef ds:uri="http://schemas.microsoft.com/office/2006/metadata/properties"/>
    <ds:schemaRef ds:uri="http://purl.org/dc/elements/1.1/"/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aeb4a8a2-d325-4366-8bf4-d561aa142a34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152B6CFF-5B34-4CE2-8E88-FBA113A1DAA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27702DE7-A0C9-47AE-AE72-50CCF9A8DBF9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</TotalTime>
  <Words>157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9" baseType="lpstr">
      <vt:lpstr>Abadi</vt:lpstr>
      <vt:lpstr>Aharoni</vt:lpstr>
      <vt:lpstr>Amasis MT Pro Black</vt:lpstr>
      <vt:lpstr>Arial</vt:lpstr>
      <vt:lpstr>Calibri</vt:lpstr>
      <vt:lpstr>Calibri Light</vt:lpstr>
      <vt:lpstr>Century Gothic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Paola D'Addezio</dc:creator>
  <cp:lastModifiedBy>Antonella Pulimeno</cp:lastModifiedBy>
  <cp:revision>17</cp:revision>
  <cp:lastPrinted>2024-02-20T10:01:44Z</cp:lastPrinted>
  <dcterms:created xsi:type="dcterms:W3CDTF">2022-12-29T13:37:19Z</dcterms:created>
  <dcterms:modified xsi:type="dcterms:W3CDTF">2024-02-21T12:51:31Z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0x01010021E6FCFB69C810479F3933339869F687</vt:lpwstr>
  </property>
  <property fmtid="{D5CDD505-2E9C-101B-9397-08002B2CF9AE}" pid="3" name="_dlc_DocIdItemGuid">
    <vt:lpwstr>78db1a1c-3973-4be8-8627-3978f4ed552a</vt:lpwstr>
  </property>
  <property fmtid="{D5CDD505-2E9C-101B-9397-08002B2CF9AE}" pid="4" name="MediaServiceImageTags">
    <vt:lpwstr/>
  </property>
</Properties>
</file>